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handoutMasterIdLst>
    <p:handoutMasterId r:id="rId35"/>
  </p:handoutMasterIdLst>
  <p:sldIdLst>
    <p:sldId id="300" r:id="rId5"/>
    <p:sldId id="301" r:id="rId6"/>
    <p:sldId id="302" r:id="rId7"/>
    <p:sldId id="303" r:id="rId8"/>
    <p:sldId id="304" r:id="rId9"/>
    <p:sldId id="305" r:id="rId10"/>
    <p:sldId id="306" r:id="rId11"/>
    <p:sldId id="325" r:id="rId12"/>
    <p:sldId id="307" r:id="rId13"/>
    <p:sldId id="313" r:id="rId14"/>
    <p:sldId id="308" r:id="rId15"/>
    <p:sldId id="314" r:id="rId16"/>
    <p:sldId id="315" r:id="rId17"/>
    <p:sldId id="309" r:id="rId18"/>
    <p:sldId id="324" r:id="rId19"/>
    <p:sldId id="327" r:id="rId20"/>
    <p:sldId id="316" r:id="rId21"/>
    <p:sldId id="326" r:id="rId22"/>
    <p:sldId id="318" r:id="rId23"/>
    <p:sldId id="328" r:id="rId24"/>
    <p:sldId id="329" r:id="rId25"/>
    <p:sldId id="330" r:id="rId26"/>
    <p:sldId id="319" r:id="rId27"/>
    <p:sldId id="310" r:id="rId28"/>
    <p:sldId id="320" r:id="rId29"/>
    <p:sldId id="321" r:id="rId30"/>
    <p:sldId id="322" r:id="rId31"/>
    <p:sldId id="323" r:id="rId32"/>
    <p:sldId id="31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87796" autoAdjust="0"/>
  </p:normalViewPr>
  <p:slideViewPr>
    <p:cSldViewPr snapToGrid="0">
      <p:cViewPr varScale="1">
        <p:scale>
          <a:sx n="97" d="100"/>
          <a:sy n="97" d="100"/>
        </p:scale>
        <p:origin x="1110"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966AA-C2D0-420D-89FC-1A1AB0AD4072}" type="doc">
      <dgm:prSet loTypeId="urn:microsoft.com/office/officeart/2008/layout/LinedList" loCatId="process" qsTypeId="urn:microsoft.com/office/officeart/2005/8/quickstyle/simple1" qsCatId="simple" csTypeId="urn:microsoft.com/office/officeart/2005/8/colors/accent3_2" csCatId="accent3" phldr="1"/>
      <dgm:spPr/>
      <dgm:t>
        <a:bodyPr/>
        <a:lstStyle/>
        <a:p>
          <a:endParaRPr lang="en-US"/>
        </a:p>
      </dgm:t>
    </dgm:pt>
    <dgm:pt modelId="{45D50368-372D-4F79-95B9-B27BD239F0F6}">
      <dgm:prSet phldrT="[Text]" custT="1"/>
      <dgm:spPr/>
      <dgm:t>
        <a:bodyPr/>
        <a:lstStyle/>
        <a:p>
          <a:r>
            <a:rPr lang="en-US" sz="1800" b="1" i="0" dirty="0">
              <a:latin typeface="+mn-lt"/>
            </a:rPr>
            <a:t>Data Pre-processing &amp; Inference</a:t>
          </a:r>
        </a:p>
      </dgm:t>
    </dgm:pt>
    <dgm:pt modelId="{CDE1A78B-2AE4-4A71-9139-416C219BC84D}" type="parTrans" cxnId="{68788A78-9180-41FF-BD09-BF4DBB52EA0D}">
      <dgm:prSet/>
      <dgm:spPr/>
      <dgm:t>
        <a:bodyPr/>
        <a:lstStyle/>
        <a:p>
          <a:endParaRPr lang="en-US" sz="1800">
            <a:latin typeface="+mn-lt"/>
          </a:endParaRPr>
        </a:p>
      </dgm:t>
    </dgm:pt>
    <dgm:pt modelId="{508ABF25-4B40-405C-9E88-248ED8B31B83}" type="sibTrans" cxnId="{68788A78-9180-41FF-BD09-BF4DBB52EA0D}">
      <dgm:prSet/>
      <dgm:spPr/>
      <dgm:t>
        <a:bodyPr/>
        <a:lstStyle/>
        <a:p>
          <a:endParaRPr lang="en-US" sz="1800">
            <a:latin typeface="+mn-lt"/>
          </a:endParaRPr>
        </a:p>
      </dgm:t>
    </dgm:pt>
    <dgm:pt modelId="{15FCB7DF-D0D3-43D8-8FE5-E5FFDED6264E}">
      <dgm:prSet phldrT="[Text]" custT="1"/>
      <dgm:spPr/>
      <dgm:t>
        <a:bodyPr/>
        <a:lstStyle/>
        <a:p>
          <a:r>
            <a:rPr lang="en-US" sz="1600" baseline="0" dirty="0">
              <a:latin typeface="+mn-lt"/>
            </a:rPr>
            <a:t>Images are padded, cropped, and </a:t>
          </a:r>
          <a:r>
            <a:rPr lang="en-US" sz="1600" baseline="0" dirty="0" err="1">
              <a:latin typeface="+mn-lt"/>
            </a:rPr>
            <a:t>patchified</a:t>
          </a:r>
          <a:r>
            <a:rPr lang="en-US" sz="1600" baseline="0" dirty="0">
              <a:latin typeface="+mn-lt"/>
            </a:rPr>
            <a:t>. </a:t>
          </a:r>
        </a:p>
        <a:p>
          <a:r>
            <a:rPr lang="en-US" sz="1600" dirty="0">
              <a:latin typeface="+mn-lt"/>
            </a:rPr>
            <a:t>Model Prediction</a:t>
          </a:r>
        </a:p>
        <a:p>
          <a:r>
            <a:rPr lang="en-US" sz="1600" dirty="0" err="1">
              <a:latin typeface="+mn-lt"/>
            </a:rPr>
            <a:t>Unpatch</a:t>
          </a:r>
          <a:r>
            <a:rPr lang="en-US" sz="1600" dirty="0">
              <a:latin typeface="+mn-lt"/>
            </a:rPr>
            <a:t>, </a:t>
          </a:r>
          <a:r>
            <a:rPr lang="en-US" sz="1600" dirty="0" err="1">
              <a:latin typeface="+mn-lt"/>
            </a:rPr>
            <a:t>unpad</a:t>
          </a:r>
          <a:r>
            <a:rPr lang="en-US" sz="1600" dirty="0">
              <a:latin typeface="+mn-lt"/>
            </a:rPr>
            <a:t>, </a:t>
          </a:r>
          <a:r>
            <a:rPr lang="en-US" sz="1600" dirty="0" err="1">
              <a:latin typeface="+mn-lt"/>
            </a:rPr>
            <a:t>uncrop</a:t>
          </a:r>
          <a:r>
            <a:rPr lang="en-US" sz="1600" dirty="0">
              <a:latin typeface="+mn-lt"/>
            </a:rPr>
            <a:t> to full mask</a:t>
          </a:r>
        </a:p>
      </dgm:t>
    </dgm:pt>
    <dgm:pt modelId="{5DD5E854-B70B-4927-93DD-9B930567F2D9}" type="parTrans" cxnId="{D8EBBD42-214D-4D3D-9A34-A5A6A40991CD}">
      <dgm:prSet/>
      <dgm:spPr/>
      <dgm:t>
        <a:bodyPr/>
        <a:lstStyle/>
        <a:p>
          <a:endParaRPr lang="en-US" sz="1800">
            <a:latin typeface="+mn-lt"/>
          </a:endParaRPr>
        </a:p>
      </dgm:t>
    </dgm:pt>
    <dgm:pt modelId="{DDE76206-3F7F-4788-87BA-8C9D4D26CDB9}" type="sibTrans" cxnId="{D8EBBD42-214D-4D3D-9A34-A5A6A40991CD}">
      <dgm:prSet/>
      <dgm:spPr/>
      <dgm:t>
        <a:bodyPr/>
        <a:lstStyle/>
        <a:p>
          <a:endParaRPr lang="en-US" sz="1800">
            <a:latin typeface="+mn-lt"/>
          </a:endParaRPr>
        </a:p>
      </dgm:t>
    </dgm:pt>
    <dgm:pt modelId="{196543C5-093B-4437-B406-DBE4B882EA97}">
      <dgm:prSet phldrT="[Text]" custT="1"/>
      <dgm:spPr/>
      <dgm:t>
        <a:bodyPr/>
        <a:lstStyle/>
        <a:p>
          <a:r>
            <a:rPr lang="en-US" sz="1800" b="1" i="0" dirty="0">
              <a:latin typeface="+mn-lt"/>
            </a:rPr>
            <a:t>Post-processing</a:t>
          </a:r>
        </a:p>
      </dgm:t>
    </dgm:pt>
    <dgm:pt modelId="{41DE1F19-4A9F-48CD-A44E-6BF1D04E31EE}" type="parTrans" cxnId="{52499B9F-797A-43CC-89E1-64C52021BFAF}">
      <dgm:prSet/>
      <dgm:spPr/>
      <dgm:t>
        <a:bodyPr/>
        <a:lstStyle/>
        <a:p>
          <a:endParaRPr lang="en-US" sz="1800">
            <a:latin typeface="+mn-lt"/>
          </a:endParaRPr>
        </a:p>
      </dgm:t>
    </dgm:pt>
    <dgm:pt modelId="{F264F018-7FB9-43EC-B595-B986D351AD7B}" type="sibTrans" cxnId="{52499B9F-797A-43CC-89E1-64C52021BFAF}">
      <dgm:prSet/>
      <dgm:spPr/>
      <dgm:t>
        <a:bodyPr/>
        <a:lstStyle/>
        <a:p>
          <a:endParaRPr lang="en-US" sz="1800">
            <a:latin typeface="+mn-lt"/>
          </a:endParaRPr>
        </a:p>
      </dgm:t>
    </dgm:pt>
    <dgm:pt modelId="{C485168C-07AD-4DE6-B17E-1E96E93777D7}">
      <dgm:prSet phldrT="[Text]" custT="1"/>
      <dgm:spPr/>
      <dgm:t>
        <a:bodyPr/>
        <a:lstStyle/>
        <a:p>
          <a:r>
            <a:rPr lang="en-US" sz="1600" dirty="0">
              <a:latin typeface="+mn-lt"/>
            </a:rPr>
            <a:t>Thresholding at 0.10 to binarize masks</a:t>
          </a:r>
        </a:p>
        <a:p>
          <a:r>
            <a:rPr lang="en-US" sz="1600" dirty="0">
              <a:latin typeface="+mn-lt"/>
            </a:rPr>
            <a:t>Area filtering (</a:t>
          </a:r>
          <a:r>
            <a:rPr lang="en-US" sz="1600" dirty="0" err="1">
              <a:latin typeface="+mn-lt"/>
            </a:rPr>
            <a:t>min_area</a:t>
          </a:r>
          <a:r>
            <a:rPr lang="en-US" sz="1600" dirty="0">
              <a:latin typeface="+mn-lt"/>
            </a:rPr>
            <a:t> =150px)</a:t>
          </a:r>
        </a:p>
        <a:p>
          <a:r>
            <a:rPr lang="en-US" sz="1600" dirty="0">
              <a:latin typeface="+mn-lt"/>
            </a:rPr>
            <a:t>Top &amp; Petri dish crop: removed 15% of top image and cropped to Petri dish size</a:t>
          </a:r>
        </a:p>
        <a:p>
          <a:endParaRPr lang="en-US" sz="1400" dirty="0">
            <a:latin typeface="+mn-lt"/>
          </a:endParaRPr>
        </a:p>
      </dgm:t>
    </dgm:pt>
    <dgm:pt modelId="{2EA2CE1F-978B-4B0A-92B2-CA23FBAEB8C0}" type="parTrans" cxnId="{B374803A-F1D8-4C12-8B03-25954CE7DDA9}">
      <dgm:prSet/>
      <dgm:spPr/>
      <dgm:t>
        <a:bodyPr/>
        <a:lstStyle/>
        <a:p>
          <a:endParaRPr lang="en-US" sz="1800">
            <a:latin typeface="+mn-lt"/>
          </a:endParaRPr>
        </a:p>
      </dgm:t>
    </dgm:pt>
    <dgm:pt modelId="{05F43B89-7F05-43F2-A0A8-66E0914D6EC4}" type="sibTrans" cxnId="{B374803A-F1D8-4C12-8B03-25954CE7DDA9}">
      <dgm:prSet/>
      <dgm:spPr/>
      <dgm:t>
        <a:bodyPr/>
        <a:lstStyle/>
        <a:p>
          <a:endParaRPr lang="en-US" sz="1800">
            <a:latin typeface="+mn-lt"/>
          </a:endParaRPr>
        </a:p>
      </dgm:t>
    </dgm:pt>
    <dgm:pt modelId="{CA2BABAF-EDAA-4496-8316-FD6EA3643E8F}">
      <dgm:prSet phldrT="[Text]" custT="1"/>
      <dgm:spPr/>
      <dgm:t>
        <a:bodyPr/>
        <a:lstStyle/>
        <a:p>
          <a:r>
            <a:rPr lang="en-US" sz="1800" b="1" i="0" dirty="0">
              <a:latin typeface="+mn-lt"/>
            </a:rPr>
            <a:t>Main root components</a:t>
          </a:r>
        </a:p>
      </dgm:t>
    </dgm:pt>
    <dgm:pt modelId="{2B1B4805-2FB7-402F-86A8-587F29181C18}" type="parTrans" cxnId="{4011B082-09BD-4DD1-A54F-EA5AB249A3C2}">
      <dgm:prSet/>
      <dgm:spPr/>
      <dgm:t>
        <a:bodyPr/>
        <a:lstStyle/>
        <a:p>
          <a:endParaRPr lang="en-US" sz="1800">
            <a:latin typeface="+mn-lt"/>
          </a:endParaRPr>
        </a:p>
      </dgm:t>
    </dgm:pt>
    <dgm:pt modelId="{4498AB02-A1BF-4D28-8918-F87A89CEE23B}" type="sibTrans" cxnId="{4011B082-09BD-4DD1-A54F-EA5AB249A3C2}">
      <dgm:prSet/>
      <dgm:spPr/>
      <dgm:t>
        <a:bodyPr/>
        <a:lstStyle/>
        <a:p>
          <a:endParaRPr lang="en-US" sz="1800">
            <a:latin typeface="+mn-lt"/>
          </a:endParaRPr>
        </a:p>
      </dgm:t>
    </dgm:pt>
    <dgm:pt modelId="{ABC1EDDD-C08B-4F9C-8453-9CEFCC2AF319}">
      <dgm:prSet phldrT="[Text]" custT="1"/>
      <dgm:spPr/>
      <dgm:t>
        <a:bodyPr/>
        <a:lstStyle/>
        <a:p>
          <a:r>
            <a:rPr lang="en-US" sz="1600" dirty="0">
              <a:latin typeface="+mn-lt"/>
            </a:rPr>
            <a:t>Aspect ratio threshold; min 1.5</a:t>
          </a:r>
        </a:p>
        <a:p>
          <a:r>
            <a:rPr lang="en-US" sz="1600" dirty="0">
              <a:latin typeface="+mn-lt"/>
            </a:rPr>
            <a:t>Vertical start: max 30%</a:t>
          </a:r>
        </a:p>
        <a:p>
          <a:r>
            <a:rPr lang="en-US" sz="1600" dirty="0">
              <a:latin typeface="+mn-lt"/>
            </a:rPr>
            <a:t>Threshold of 200px for large components</a:t>
          </a:r>
        </a:p>
      </dgm:t>
    </dgm:pt>
    <dgm:pt modelId="{33D02404-349E-4E82-A8BA-C0A907006883}" type="parTrans" cxnId="{9C4BE375-6187-4BD4-A343-9FC71D796AF1}">
      <dgm:prSet/>
      <dgm:spPr/>
      <dgm:t>
        <a:bodyPr/>
        <a:lstStyle/>
        <a:p>
          <a:endParaRPr lang="en-US" sz="1800">
            <a:latin typeface="+mn-lt"/>
          </a:endParaRPr>
        </a:p>
      </dgm:t>
    </dgm:pt>
    <dgm:pt modelId="{7D85D88C-6545-49D9-9F9D-01270187B165}" type="sibTrans" cxnId="{9C4BE375-6187-4BD4-A343-9FC71D796AF1}">
      <dgm:prSet/>
      <dgm:spPr/>
      <dgm:t>
        <a:bodyPr/>
        <a:lstStyle/>
        <a:p>
          <a:endParaRPr lang="en-US" sz="1800">
            <a:latin typeface="+mn-lt"/>
          </a:endParaRPr>
        </a:p>
      </dgm:t>
    </dgm:pt>
    <dgm:pt modelId="{7A4F77BA-354B-4C2A-A678-4A25CCCC1B0D}">
      <dgm:prSet phldrT="[Text]" custT="1"/>
      <dgm:spPr/>
      <dgm:t>
        <a:bodyPr/>
        <a:lstStyle/>
        <a:p>
          <a:r>
            <a:rPr lang="en-US" sz="1800" b="1" i="0" dirty="0">
              <a:latin typeface="+mn-lt"/>
            </a:rPr>
            <a:t>Main root components</a:t>
          </a:r>
        </a:p>
      </dgm:t>
    </dgm:pt>
    <dgm:pt modelId="{9D2AE406-D8BF-4DB8-9DE7-DD8C06F4F2B1}" type="parTrans" cxnId="{CFB9B754-6C40-472F-9855-09FE65C2462D}">
      <dgm:prSet/>
      <dgm:spPr/>
      <dgm:t>
        <a:bodyPr/>
        <a:lstStyle/>
        <a:p>
          <a:endParaRPr lang="en-US"/>
        </a:p>
      </dgm:t>
    </dgm:pt>
    <dgm:pt modelId="{42152720-9273-496B-B35C-20C34DBB9371}" type="sibTrans" cxnId="{CFB9B754-6C40-472F-9855-09FE65C2462D}">
      <dgm:prSet/>
      <dgm:spPr/>
      <dgm:t>
        <a:bodyPr/>
        <a:lstStyle/>
        <a:p>
          <a:endParaRPr lang="en-US"/>
        </a:p>
      </dgm:t>
    </dgm:pt>
    <dgm:pt modelId="{B7BE4B69-90DB-460B-8149-D31548CF00E6}">
      <dgm:prSet phldrT="[Text]" custT="1"/>
      <dgm:spPr/>
      <dgm:t>
        <a:bodyPr/>
        <a:lstStyle/>
        <a:p>
          <a:r>
            <a:rPr lang="en-GB" sz="1600" dirty="0" err="1">
              <a:latin typeface="+mn-lt"/>
            </a:rPr>
            <a:t>Skeltonize</a:t>
          </a:r>
          <a:endParaRPr lang="en-GB" sz="1600" dirty="0">
            <a:latin typeface="+mn-lt"/>
          </a:endParaRPr>
        </a:p>
        <a:p>
          <a:r>
            <a:rPr lang="en-US" sz="1600" dirty="0">
              <a:latin typeface="+mn-lt"/>
            </a:rPr>
            <a:t>Function evaluates all possible paths between root tips</a:t>
          </a:r>
        </a:p>
        <a:p>
          <a:r>
            <a:rPr lang="en-US" sz="1600" dirty="0">
              <a:latin typeface="+mn-lt"/>
            </a:rPr>
            <a:t>Scoring for each path</a:t>
          </a:r>
        </a:p>
      </dgm:t>
    </dgm:pt>
    <dgm:pt modelId="{C5FA4E21-EBCB-430A-8D14-84AC5366AE0A}" type="parTrans" cxnId="{B1ECE9C7-EB81-4D1A-AA1A-B06A972C8A52}">
      <dgm:prSet/>
      <dgm:spPr/>
      <dgm:t>
        <a:bodyPr/>
        <a:lstStyle/>
        <a:p>
          <a:endParaRPr lang="en-US"/>
        </a:p>
      </dgm:t>
    </dgm:pt>
    <dgm:pt modelId="{4D6CA59C-9035-45A6-8522-444E695E22D0}" type="sibTrans" cxnId="{B1ECE9C7-EB81-4D1A-AA1A-B06A972C8A52}">
      <dgm:prSet/>
      <dgm:spPr/>
      <dgm:t>
        <a:bodyPr/>
        <a:lstStyle/>
        <a:p>
          <a:endParaRPr lang="en-US"/>
        </a:p>
      </dgm:t>
    </dgm:pt>
    <dgm:pt modelId="{6707D150-59C5-7547-A2DD-E2FA2E7973D8}" type="pres">
      <dgm:prSet presAssocID="{B6A966AA-C2D0-420D-89FC-1A1AB0AD4072}" presName="vert0" presStyleCnt="0">
        <dgm:presLayoutVars>
          <dgm:dir/>
          <dgm:animOne val="branch"/>
          <dgm:animLvl val="lvl"/>
        </dgm:presLayoutVars>
      </dgm:prSet>
      <dgm:spPr/>
    </dgm:pt>
    <dgm:pt modelId="{B8049436-D412-CB44-A80A-809138319192}" type="pres">
      <dgm:prSet presAssocID="{45D50368-372D-4F79-95B9-B27BD239F0F6}" presName="thickLine" presStyleLbl="alignNode1" presStyleIdx="0" presStyleCnt="4"/>
      <dgm:spPr>
        <a:ln w="9525">
          <a:solidFill>
            <a:schemeClr val="accent3"/>
          </a:solidFill>
        </a:ln>
      </dgm:spPr>
    </dgm:pt>
    <dgm:pt modelId="{8567467B-61D7-DE4B-91CB-CD4AFFD1353B}" type="pres">
      <dgm:prSet presAssocID="{45D50368-372D-4F79-95B9-B27BD239F0F6}" presName="horz1" presStyleCnt="0"/>
      <dgm:spPr/>
    </dgm:pt>
    <dgm:pt modelId="{AA396768-75F4-794B-B102-5B85CD2BD612}" type="pres">
      <dgm:prSet presAssocID="{45D50368-372D-4F79-95B9-B27BD239F0F6}" presName="tx1" presStyleLbl="revTx" presStyleIdx="0" presStyleCnt="8"/>
      <dgm:spPr/>
    </dgm:pt>
    <dgm:pt modelId="{C1D9EE0E-3B36-4746-988C-3DE9111A687D}" type="pres">
      <dgm:prSet presAssocID="{45D50368-372D-4F79-95B9-B27BD239F0F6}" presName="vert1" presStyleCnt="0"/>
      <dgm:spPr/>
    </dgm:pt>
    <dgm:pt modelId="{12949FBE-3F94-994C-90FB-D10296F0864A}" type="pres">
      <dgm:prSet presAssocID="{15FCB7DF-D0D3-43D8-8FE5-E5FFDED6264E}" presName="vertSpace2a" presStyleCnt="0"/>
      <dgm:spPr/>
    </dgm:pt>
    <dgm:pt modelId="{8FCD85CB-D450-E94F-B976-B8CCDB851EBB}" type="pres">
      <dgm:prSet presAssocID="{15FCB7DF-D0D3-43D8-8FE5-E5FFDED6264E}" presName="horz2" presStyleCnt="0"/>
      <dgm:spPr/>
    </dgm:pt>
    <dgm:pt modelId="{97EB0167-7456-8F4E-B880-AFA74E107168}" type="pres">
      <dgm:prSet presAssocID="{15FCB7DF-D0D3-43D8-8FE5-E5FFDED6264E}" presName="horzSpace2" presStyleCnt="0"/>
      <dgm:spPr/>
    </dgm:pt>
    <dgm:pt modelId="{6F857676-4FB5-9B49-BE3B-9235C086E17B}" type="pres">
      <dgm:prSet presAssocID="{15FCB7DF-D0D3-43D8-8FE5-E5FFDED6264E}" presName="tx2" presStyleLbl="revTx" presStyleIdx="1" presStyleCnt="8" custScaleY="120674" custLinFactNeighborY="5539"/>
      <dgm:spPr/>
    </dgm:pt>
    <dgm:pt modelId="{8FD8CDA9-CC1F-1E41-B159-65C20735E289}" type="pres">
      <dgm:prSet presAssocID="{15FCB7DF-D0D3-43D8-8FE5-E5FFDED6264E}" presName="vert2" presStyleCnt="0"/>
      <dgm:spPr/>
    </dgm:pt>
    <dgm:pt modelId="{FF43B681-0EBA-B349-A655-68DBEA111A87}" type="pres">
      <dgm:prSet presAssocID="{15FCB7DF-D0D3-43D8-8FE5-E5FFDED6264E}" presName="thinLine2b" presStyleLbl="callout" presStyleIdx="0" presStyleCnt="4"/>
      <dgm:spPr>
        <a:ln>
          <a:noFill/>
        </a:ln>
      </dgm:spPr>
    </dgm:pt>
    <dgm:pt modelId="{0EFA947E-7209-2547-AE46-E88BAB67C384}" type="pres">
      <dgm:prSet presAssocID="{15FCB7DF-D0D3-43D8-8FE5-E5FFDED6264E}" presName="vertSpace2b" presStyleCnt="0"/>
      <dgm:spPr/>
    </dgm:pt>
    <dgm:pt modelId="{D8AE3E56-EF92-0348-A99A-20F90C5D7FDD}" type="pres">
      <dgm:prSet presAssocID="{196543C5-093B-4437-B406-DBE4B882EA97}" presName="thickLine" presStyleLbl="alignNode1" presStyleIdx="1" presStyleCnt="4"/>
      <dgm:spPr>
        <a:ln w="9525">
          <a:solidFill>
            <a:schemeClr val="accent3"/>
          </a:solidFill>
        </a:ln>
      </dgm:spPr>
    </dgm:pt>
    <dgm:pt modelId="{3D235219-0CB9-2147-8B4A-7DAC9702FDE9}" type="pres">
      <dgm:prSet presAssocID="{196543C5-093B-4437-B406-DBE4B882EA97}" presName="horz1" presStyleCnt="0"/>
      <dgm:spPr/>
    </dgm:pt>
    <dgm:pt modelId="{34EA1CA4-8854-6341-801E-BBB77F74C579}" type="pres">
      <dgm:prSet presAssocID="{196543C5-093B-4437-B406-DBE4B882EA97}" presName="tx1" presStyleLbl="revTx" presStyleIdx="2" presStyleCnt="8"/>
      <dgm:spPr/>
    </dgm:pt>
    <dgm:pt modelId="{E670F411-117D-0142-860B-1F8C3D64DFEB}" type="pres">
      <dgm:prSet presAssocID="{196543C5-093B-4437-B406-DBE4B882EA97}" presName="vert1" presStyleCnt="0"/>
      <dgm:spPr/>
    </dgm:pt>
    <dgm:pt modelId="{BB7E1A7D-C828-6245-B9A0-5FFBAA3F6DF0}" type="pres">
      <dgm:prSet presAssocID="{C485168C-07AD-4DE6-B17E-1E96E93777D7}" presName="vertSpace2a" presStyleCnt="0"/>
      <dgm:spPr/>
    </dgm:pt>
    <dgm:pt modelId="{CE950503-DC1F-B541-8C39-BC9F49B0B8E1}" type="pres">
      <dgm:prSet presAssocID="{C485168C-07AD-4DE6-B17E-1E96E93777D7}" presName="horz2" presStyleCnt="0"/>
      <dgm:spPr/>
    </dgm:pt>
    <dgm:pt modelId="{E53C4CFD-0931-B043-8E74-3E0ACD15579B}" type="pres">
      <dgm:prSet presAssocID="{C485168C-07AD-4DE6-B17E-1E96E93777D7}" presName="horzSpace2" presStyleCnt="0"/>
      <dgm:spPr/>
    </dgm:pt>
    <dgm:pt modelId="{4A19AF2B-9A9C-2D4B-BC2A-61460CAEA18D}" type="pres">
      <dgm:prSet presAssocID="{C485168C-07AD-4DE6-B17E-1E96E93777D7}" presName="tx2" presStyleLbl="revTx" presStyleIdx="3" presStyleCnt="8" custScaleY="124701" custLinFactNeighborX="-565" custLinFactNeighborY="7075"/>
      <dgm:spPr/>
    </dgm:pt>
    <dgm:pt modelId="{378B581C-B354-F149-B60A-D1DC06D78885}" type="pres">
      <dgm:prSet presAssocID="{C485168C-07AD-4DE6-B17E-1E96E93777D7}" presName="vert2" presStyleCnt="0"/>
      <dgm:spPr/>
    </dgm:pt>
    <dgm:pt modelId="{E80AF0D1-650F-3341-BBAE-8A0BF215F712}" type="pres">
      <dgm:prSet presAssocID="{C485168C-07AD-4DE6-B17E-1E96E93777D7}" presName="thinLine2b" presStyleLbl="callout" presStyleIdx="1" presStyleCnt="4"/>
      <dgm:spPr>
        <a:ln>
          <a:noFill/>
        </a:ln>
      </dgm:spPr>
    </dgm:pt>
    <dgm:pt modelId="{2BECC04D-F964-8E41-8B5B-FA73C6D8AFA7}" type="pres">
      <dgm:prSet presAssocID="{C485168C-07AD-4DE6-B17E-1E96E93777D7}" presName="vertSpace2b" presStyleCnt="0"/>
      <dgm:spPr/>
    </dgm:pt>
    <dgm:pt modelId="{AA995088-DA1E-2B4D-910D-FE8B286E5529}" type="pres">
      <dgm:prSet presAssocID="{CA2BABAF-EDAA-4496-8316-FD6EA3643E8F}" presName="thickLine" presStyleLbl="alignNode1" presStyleIdx="2" presStyleCnt="4"/>
      <dgm:spPr>
        <a:ln w="9525">
          <a:solidFill>
            <a:schemeClr val="accent3"/>
          </a:solidFill>
        </a:ln>
      </dgm:spPr>
    </dgm:pt>
    <dgm:pt modelId="{F1F448EC-1BF5-7B41-92AA-33678A0A58CE}" type="pres">
      <dgm:prSet presAssocID="{CA2BABAF-EDAA-4496-8316-FD6EA3643E8F}" presName="horz1" presStyleCnt="0"/>
      <dgm:spPr/>
    </dgm:pt>
    <dgm:pt modelId="{CE2F30E2-B3AA-EB48-A1A0-0C7E57606251}" type="pres">
      <dgm:prSet presAssocID="{CA2BABAF-EDAA-4496-8316-FD6EA3643E8F}" presName="tx1" presStyleLbl="revTx" presStyleIdx="4" presStyleCnt="8" custScaleY="77824"/>
      <dgm:spPr/>
    </dgm:pt>
    <dgm:pt modelId="{174E584B-8E81-2C40-B5F0-5E36112B8DFB}" type="pres">
      <dgm:prSet presAssocID="{CA2BABAF-EDAA-4496-8316-FD6EA3643E8F}" presName="vert1" presStyleCnt="0"/>
      <dgm:spPr/>
    </dgm:pt>
    <dgm:pt modelId="{E7E45DE5-EA3A-3241-A0A6-33C410033A98}" type="pres">
      <dgm:prSet presAssocID="{ABC1EDDD-C08B-4F9C-8453-9CEFCC2AF319}" presName="vertSpace2a" presStyleCnt="0"/>
      <dgm:spPr/>
    </dgm:pt>
    <dgm:pt modelId="{603DD84A-6482-CD46-9F4B-50E9EF251D2D}" type="pres">
      <dgm:prSet presAssocID="{ABC1EDDD-C08B-4F9C-8453-9CEFCC2AF319}" presName="horz2" presStyleCnt="0"/>
      <dgm:spPr/>
    </dgm:pt>
    <dgm:pt modelId="{785E7D6D-0633-8040-8C6D-B5535F267C24}" type="pres">
      <dgm:prSet presAssocID="{ABC1EDDD-C08B-4F9C-8453-9CEFCC2AF319}" presName="horzSpace2" presStyleCnt="0"/>
      <dgm:spPr/>
    </dgm:pt>
    <dgm:pt modelId="{AAC58985-9E4F-6C42-B837-2CC50E436168}" type="pres">
      <dgm:prSet presAssocID="{ABC1EDDD-C08B-4F9C-8453-9CEFCC2AF319}" presName="tx2" presStyleLbl="revTx" presStyleIdx="5" presStyleCnt="8" custLinFactNeighborX="-450" custLinFactNeighborY="11426"/>
      <dgm:spPr/>
    </dgm:pt>
    <dgm:pt modelId="{C889E904-64C4-7E4B-8BB9-A068D9FCC067}" type="pres">
      <dgm:prSet presAssocID="{ABC1EDDD-C08B-4F9C-8453-9CEFCC2AF319}" presName="vert2" presStyleCnt="0"/>
      <dgm:spPr/>
    </dgm:pt>
    <dgm:pt modelId="{3A7658F6-62D7-A840-BD8C-5D607B40A258}" type="pres">
      <dgm:prSet presAssocID="{ABC1EDDD-C08B-4F9C-8453-9CEFCC2AF319}" presName="thinLine2b" presStyleLbl="callout" presStyleIdx="2" presStyleCnt="4"/>
      <dgm:spPr>
        <a:ln>
          <a:noFill/>
        </a:ln>
      </dgm:spPr>
    </dgm:pt>
    <dgm:pt modelId="{90763F7D-7EE8-8F45-A4DC-4D96497DECE8}" type="pres">
      <dgm:prSet presAssocID="{ABC1EDDD-C08B-4F9C-8453-9CEFCC2AF319}" presName="vertSpace2b" presStyleCnt="0"/>
      <dgm:spPr/>
    </dgm:pt>
    <dgm:pt modelId="{B500864E-CCF3-4CA5-B612-BFCDD7A72785}" type="pres">
      <dgm:prSet presAssocID="{B7BE4B69-90DB-460B-8149-D31548CF00E6}" presName="horz2" presStyleCnt="0"/>
      <dgm:spPr/>
    </dgm:pt>
    <dgm:pt modelId="{269709A1-9715-46C9-9B49-8CCC80B58D41}" type="pres">
      <dgm:prSet presAssocID="{B7BE4B69-90DB-460B-8149-D31548CF00E6}" presName="horzSpace2" presStyleCnt="0"/>
      <dgm:spPr/>
    </dgm:pt>
    <dgm:pt modelId="{D843DD0E-D93C-4432-A18B-63A3736E17EB}" type="pres">
      <dgm:prSet presAssocID="{B7BE4B69-90DB-460B-8149-D31548CF00E6}" presName="tx2" presStyleLbl="revTx" presStyleIdx="6" presStyleCnt="8" custLinFactY="3991" custLinFactNeighborX="150" custLinFactNeighborY="100000"/>
      <dgm:spPr/>
    </dgm:pt>
    <dgm:pt modelId="{356E244C-C00A-4CDD-B0D7-36905879CE7F}" type="pres">
      <dgm:prSet presAssocID="{B7BE4B69-90DB-460B-8149-D31548CF00E6}" presName="vert2" presStyleCnt="0"/>
      <dgm:spPr/>
    </dgm:pt>
    <dgm:pt modelId="{CC95F982-6A68-4C8E-A058-A8EACC91CE52}" type="pres">
      <dgm:prSet presAssocID="{B7BE4B69-90DB-460B-8149-D31548CF00E6}" presName="thinLine2b" presStyleLbl="callout" presStyleIdx="3" presStyleCnt="4"/>
      <dgm:spPr/>
    </dgm:pt>
    <dgm:pt modelId="{B904E7D8-4713-4F76-8D8B-F99CAC11B6C8}" type="pres">
      <dgm:prSet presAssocID="{B7BE4B69-90DB-460B-8149-D31548CF00E6}" presName="vertSpace2b" presStyleCnt="0"/>
      <dgm:spPr/>
    </dgm:pt>
    <dgm:pt modelId="{F213B539-3095-4BCB-8F44-8A22FE2A04EE}" type="pres">
      <dgm:prSet presAssocID="{7A4F77BA-354B-4C2A-A678-4A25CCCC1B0D}" presName="thickLine" presStyleLbl="alignNode1" presStyleIdx="3" presStyleCnt="4"/>
      <dgm:spPr/>
    </dgm:pt>
    <dgm:pt modelId="{73209C77-8964-4F95-B1C9-000B46F30E1D}" type="pres">
      <dgm:prSet presAssocID="{7A4F77BA-354B-4C2A-A678-4A25CCCC1B0D}" presName="horz1" presStyleCnt="0"/>
      <dgm:spPr/>
    </dgm:pt>
    <dgm:pt modelId="{A743DDC5-1C19-467C-9095-05C8D7B81C31}" type="pres">
      <dgm:prSet presAssocID="{7A4F77BA-354B-4C2A-A678-4A25CCCC1B0D}" presName="tx1" presStyleLbl="revTx" presStyleIdx="7" presStyleCnt="8" custScaleY="77824"/>
      <dgm:spPr/>
    </dgm:pt>
    <dgm:pt modelId="{2046409E-4CB4-42BB-AF9A-8043C8AA2022}" type="pres">
      <dgm:prSet presAssocID="{7A4F77BA-354B-4C2A-A678-4A25CCCC1B0D}" presName="vert1" presStyleCnt="0"/>
      <dgm:spPr/>
    </dgm:pt>
  </dgm:ptLst>
  <dgm:cxnLst>
    <dgm:cxn modelId="{1E5F4405-6700-894E-8AD8-CCC3E4692C64}" type="presOf" srcId="{CA2BABAF-EDAA-4496-8316-FD6EA3643E8F}" destId="{CE2F30E2-B3AA-EB48-A1A0-0C7E57606251}" srcOrd="0" destOrd="0" presId="urn:microsoft.com/office/officeart/2008/layout/LinedList"/>
    <dgm:cxn modelId="{EC2A392A-EF3D-7145-8C3F-5386675A0C21}" type="presOf" srcId="{C485168C-07AD-4DE6-B17E-1E96E93777D7}" destId="{4A19AF2B-9A9C-2D4B-BC2A-61460CAEA18D}" srcOrd="0" destOrd="0" presId="urn:microsoft.com/office/officeart/2008/layout/LinedList"/>
    <dgm:cxn modelId="{B374803A-F1D8-4C12-8B03-25954CE7DDA9}" srcId="{196543C5-093B-4437-B406-DBE4B882EA97}" destId="{C485168C-07AD-4DE6-B17E-1E96E93777D7}" srcOrd="0" destOrd="0" parTransId="{2EA2CE1F-978B-4B0A-92B2-CA23FBAEB8C0}" sibTransId="{05F43B89-7F05-43F2-A0A8-66E0914D6EC4}"/>
    <dgm:cxn modelId="{D8EBBD42-214D-4D3D-9A34-A5A6A40991CD}" srcId="{45D50368-372D-4F79-95B9-B27BD239F0F6}" destId="{15FCB7DF-D0D3-43D8-8FE5-E5FFDED6264E}" srcOrd="0" destOrd="0" parTransId="{5DD5E854-B70B-4927-93DD-9B930567F2D9}" sibTransId="{DDE76206-3F7F-4788-87BA-8C9D4D26CDB9}"/>
    <dgm:cxn modelId="{99221947-6DD4-449A-9ACA-868E4BA06979}" type="presOf" srcId="{7A4F77BA-354B-4C2A-A678-4A25CCCC1B0D}" destId="{A743DDC5-1C19-467C-9095-05C8D7B81C31}" srcOrd="0" destOrd="0" presId="urn:microsoft.com/office/officeart/2008/layout/LinedList"/>
    <dgm:cxn modelId="{795D8849-D837-F840-8841-541470E1C70E}" type="presOf" srcId="{15FCB7DF-D0D3-43D8-8FE5-E5FFDED6264E}" destId="{6F857676-4FB5-9B49-BE3B-9235C086E17B}" srcOrd="0" destOrd="0" presId="urn:microsoft.com/office/officeart/2008/layout/LinedList"/>
    <dgm:cxn modelId="{37D6394B-3C8A-491C-9F45-4DBDFB1E9531}" type="presOf" srcId="{B7BE4B69-90DB-460B-8149-D31548CF00E6}" destId="{D843DD0E-D93C-4432-A18B-63A3736E17EB}" srcOrd="0" destOrd="0" presId="urn:microsoft.com/office/officeart/2008/layout/LinedList"/>
    <dgm:cxn modelId="{CFB9B754-6C40-472F-9855-09FE65C2462D}" srcId="{B6A966AA-C2D0-420D-89FC-1A1AB0AD4072}" destId="{7A4F77BA-354B-4C2A-A678-4A25CCCC1B0D}" srcOrd="3" destOrd="0" parTransId="{9D2AE406-D8BF-4DB8-9DE7-DD8C06F4F2B1}" sibTransId="{42152720-9273-496B-B35C-20C34DBB9371}"/>
    <dgm:cxn modelId="{9C4BE375-6187-4BD4-A343-9FC71D796AF1}" srcId="{CA2BABAF-EDAA-4496-8316-FD6EA3643E8F}" destId="{ABC1EDDD-C08B-4F9C-8453-9CEFCC2AF319}" srcOrd="0" destOrd="0" parTransId="{33D02404-349E-4E82-A8BA-C0A907006883}" sibTransId="{7D85D88C-6545-49D9-9F9D-01270187B165}"/>
    <dgm:cxn modelId="{68788A78-9180-41FF-BD09-BF4DBB52EA0D}" srcId="{B6A966AA-C2D0-420D-89FC-1A1AB0AD4072}" destId="{45D50368-372D-4F79-95B9-B27BD239F0F6}" srcOrd="0" destOrd="0" parTransId="{CDE1A78B-2AE4-4A71-9139-416C219BC84D}" sibTransId="{508ABF25-4B40-405C-9E88-248ED8B31B83}"/>
    <dgm:cxn modelId="{4011B082-09BD-4DD1-A54F-EA5AB249A3C2}" srcId="{B6A966AA-C2D0-420D-89FC-1A1AB0AD4072}" destId="{CA2BABAF-EDAA-4496-8316-FD6EA3643E8F}" srcOrd="2" destOrd="0" parTransId="{2B1B4805-2FB7-402F-86A8-587F29181C18}" sibTransId="{4498AB02-A1BF-4D28-8918-F87A89CEE23B}"/>
    <dgm:cxn modelId="{52499B9F-797A-43CC-89E1-64C52021BFAF}" srcId="{B6A966AA-C2D0-420D-89FC-1A1AB0AD4072}" destId="{196543C5-093B-4437-B406-DBE4B882EA97}" srcOrd="1" destOrd="0" parTransId="{41DE1F19-4A9F-48CD-A44E-6BF1D04E31EE}" sibTransId="{F264F018-7FB9-43EC-B595-B986D351AD7B}"/>
    <dgm:cxn modelId="{B1ECE9C7-EB81-4D1A-AA1A-B06A972C8A52}" srcId="{CA2BABAF-EDAA-4496-8316-FD6EA3643E8F}" destId="{B7BE4B69-90DB-460B-8149-D31548CF00E6}" srcOrd="1" destOrd="0" parTransId="{C5FA4E21-EBCB-430A-8D14-84AC5366AE0A}" sibTransId="{4D6CA59C-9035-45A6-8522-444E695E22D0}"/>
    <dgm:cxn modelId="{1D0581CD-E430-F547-9624-73D5EF94B52B}" type="presOf" srcId="{45D50368-372D-4F79-95B9-B27BD239F0F6}" destId="{AA396768-75F4-794B-B102-5B85CD2BD612}" srcOrd="0" destOrd="0" presId="urn:microsoft.com/office/officeart/2008/layout/LinedList"/>
    <dgm:cxn modelId="{2CD330D6-D807-0247-A47F-1826E6F4DEAC}" type="presOf" srcId="{196543C5-093B-4437-B406-DBE4B882EA97}" destId="{34EA1CA4-8854-6341-801E-BBB77F74C579}" srcOrd="0" destOrd="0" presId="urn:microsoft.com/office/officeart/2008/layout/LinedList"/>
    <dgm:cxn modelId="{74AAFFE8-8567-AB43-94BA-27A110E91DEB}" type="presOf" srcId="{B6A966AA-C2D0-420D-89FC-1A1AB0AD4072}" destId="{6707D150-59C5-7547-A2DD-E2FA2E7973D8}" srcOrd="0" destOrd="0" presId="urn:microsoft.com/office/officeart/2008/layout/LinedList"/>
    <dgm:cxn modelId="{DCE90AF0-AEC8-BD48-93EC-FD80F769E144}" type="presOf" srcId="{ABC1EDDD-C08B-4F9C-8453-9CEFCC2AF319}" destId="{AAC58985-9E4F-6C42-B837-2CC50E436168}" srcOrd="0" destOrd="0" presId="urn:microsoft.com/office/officeart/2008/layout/LinedList"/>
    <dgm:cxn modelId="{75A8243C-6744-B04B-9914-1239224DDB3F}" type="presParOf" srcId="{6707D150-59C5-7547-A2DD-E2FA2E7973D8}" destId="{B8049436-D412-CB44-A80A-809138319192}" srcOrd="0" destOrd="0" presId="urn:microsoft.com/office/officeart/2008/layout/LinedList"/>
    <dgm:cxn modelId="{FE34D5B5-49AA-9940-83FE-B1E2E5588615}" type="presParOf" srcId="{6707D150-59C5-7547-A2DD-E2FA2E7973D8}" destId="{8567467B-61D7-DE4B-91CB-CD4AFFD1353B}" srcOrd="1" destOrd="0" presId="urn:microsoft.com/office/officeart/2008/layout/LinedList"/>
    <dgm:cxn modelId="{8034A00C-B9AB-2047-A9F0-DAF66167B15E}" type="presParOf" srcId="{8567467B-61D7-DE4B-91CB-CD4AFFD1353B}" destId="{AA396768-75F4-794B-B102-5B85CD2BD612}" srcOrd="0" destOrd="0" presId="urn:microsoft.com/office/officeart/2008/layout/LinedList"/>
    <dgm:cxn modelId="{FA7B63CE-FEB4-E945-9D35-5DD557B2CB62}" type="presParOf" srcId="{8567467B-61D7-DE4B-91CB-CD4AFFD1353B}" destId="{C1D9EE0E-3B36-4746-988C-3DE9111A687D}" srcOrd="1" destOrd="0" presId="urn:microsoft.com/office/officeart/2008/layout/LinedList"/>
    <dgm:cxn modelId="{26D689A2-95A3-CD4D-A16C-EABAA1B6ED39}" type="presParOf" srcId="{C1D9EE0E-3B36-4746-988C-3DE9111A687D}" destId="{12949FBE-3F94-994C-90FB-D10296F0864A}" srcOrd="0" destOrd="0" presId="urn:microsoft.com/office/officeart/2008/layout/LinedList"/>
    <dgm:cxn modelId="{D223EE91-E260-6C49-9C5F-77ED80069934}" type="presParOf" srcId="{C1D9EE0E-3B36-4746-988C-3DE9111A687D}" destId="{8FCD85CB-D450-E94F-B976-B8CCDB851EBB}" srcOrd="1" destOrd="0" presId="urn:microsoft.com/office/officeart/2008/layout/LinedList"/>
    <dgm:cxn modelId="{DAEAFBB2-05B6-C14C-A5BB-97C747DCF6F5}" type="presParOf" srcId="{8FCD85CB-D450-E94F-B976-B8CCDB851EBB}" destId="{97EB0167-7456-8F4E-B880-AFA74E107168}" srcOrd="0" destOrd="0" presId="urn:microsoft.com/office/officeart/2008/layout/LinedList"/>
    <dgm:cxn modelId="{A0662338-0D13-1945-B9D1-7776FCCFBB2B}" type="presParOf" srcId="{8FCD85CB-D450-E94F-B976-B8CCDB851EBB}" destId="{6F857676-4FB5-9B49-BE3B-9235C086E17B}" srcOrd="1" destOrd="0" presId="urn:microsoft.com/office/officeart/2008/layout/LinedList"/>
    <dgm:cxn modelId="{094871D5-4F43-EE41-9A9A-BED67174EEB4}" type="presParOf" srcId="{8FCD85CB-D450-E94F-B976-B8CCDB851EBB}" destId="{8FD8CDA9-CC1F-1E41-B159-65C20735E289}" srcOrd="2" destOrd="0" presId="urn:microsoft.com/office/officeart/2008/layout/LinedList"/>
    <dgm:cxn modelId="{15730BAD-C371-CC43-BB63-EB5A0D509B30}" type="presParOf" srcId="{C1D9EE0E-3B36-4746-988C-3DE9111A687D}" destId="{FF43B681-0EBA-B349-A655-68DBEA111A87}" srcOrd="2" destOrd="0" presId="urn:microsoft.com/office/officeart/2008/layout/LinedList"/>
    <dgm:cxn modelId="{88FBA339-4CED-7643-A5C6-6591D0039991}" type="presParOf" srcId="{C1D9EE0E-3B36-4746-988C-3DE9111A687D}" destId="{0EFA947E-7209-2547-AE46-E88BAB67C384}" srcOrd="3" destOrd="0" presId="urn:microsoft.com/office/officeart/2008/layout/LinedList"/>
    <dgm:cxn modelId="{276A8A61-37E5-1549-91D8-1F9683BA1296}" type="presParOf" srcId="{6707D150-59C5-7547-A2DD-E2FA2E7973D8}" destId="{D8AE3E56-EF92-0348-A99A-20F90C5D7FDD}" srcOrd="2" destOrd="0" presId="urn:microsoft.com/office/officeart/2008/layout/LinedList"/>
    <dgm:cxn modelId="{10C050E2-5DD3-614A-AB18-36B1FF985A6C}" type="presParOf" srcId="{6707D150-59C5-7547-A2DD-E2FA2E7973D8}" destId="{3D235219-0CB9-2147-8B4A-7DAC9702FDE9}" srcOrd="3" destOrd="0" presId="urn:microsoft.com/office/officeart/2008/layout/LinedList"/>
    <dgm:cxn modelId="{967C0D5E-7298-8C46-BE58-192AC27CDE5B}" type="presParOf" srcId="{3D235219-0CB9-2147-8B4A-7DAC9702FDE9}" destId="{34EA1CA4-8854-6341-801E-BBB77F74C579}" srcOrd="0" destOrd="0" presId="urn:microsoft.com/office/officeart/2008/layout/LinedList"/>
    <dgm:cxn modelId="{D6EB27F9-E2D4-0645-9F12-069A7841A294}" type="presParOf" srcId="{3D235219-0CB9-2147-8B4A-7DAC9702FDE9}" destId="{E670F411-117D-0142-860B-1F8C3D64DFEB}" srcOrd="1" destOrd="0" presId="urn:microsoft.com/office/officeart/2008/layout/LinedList"/>
    <dgm:cxn modelId="{3D75F3C5-3353-3441-BE04-E4AE5714FE3B}" type="presParOf" srcId="{E670F411-117D-0142-860B-1F8C3D64DFEB}" destId="{BB7E1A7D-C828-6245-B9A0-5FFBAA3F6DF0}" srcOrd="0" destOrd="0" presId="urn:microsoft.com/office/officeart/2008/layout/LinedList"/>
    <dgm:cxn modelId="{29D65357-D14E-AD41-B8C7-455FE8F6740A}" type="presParOf" srcId="{E670F411-117D-0142-860B-1F8C3D64DFEB}" destId="{CE950503-DC1F-B541-8C39-BC9F49B0B8E1}" srcOrd="1" destOrd="0" presId="urn:microsoft.com/office/officeart/2008/layout/LinedList"/>
    <dgm:cxn modelId="{83C36899-E4E4-5C4B-A1B5-729AF811CB06}" type="presParOf" srcId="{CE950503-DC1F-B541-8C39-BC9F49B0B8E1}" destId="{E53C4CFD-0931-B043-8E74-3E0ACD15579B}" srcOrd="0" destOrd="0" presId="urn:microsoft.com/office/officeart/2008/layout/LinedList"/>
    <dgm:cxn modelId="{252885E0-2FCD-FD40-B8E1-C7F9A82B1073}" type="presParOf" srcId="{CE950503-DC1F-B541-8C39-BC9F49B0B8E1}" destId="{4A19AF2B-9A9C-2D4B-BC2A-61460CAEA18D}" srcOrd="1" destOrd="0" presId="urn:microsoft.com/office/officeart/2008/layout/LinedList"/>
    <dgm:cxn modelId="{4F123472-1D8F-D546-9532-A4461770A114}" type="presParOf" srcId="{CE950503-DC1F-B541-8C39-BC9F49B0B8E1}" destId="{378B581C-B354-F149-B60A-D1DC06D78885}" srcOrd="2" destOrd="0" presId="urn:microsoft.com/office/officeart/2008/layout/LinedList"/>
    <dgm:cxn modelId="{B24F805B-8CCD-0C44-BE70-36ADEFEFF6FC}" type="presParOf" srcId="{E670F411-117D-0142-860B-1F8C3D64DFEB}" destId="{E80AF0D1-650F-3341-BBAE-8A0BF215F712}" srcOrd="2" destOrd="0" presId="urn:microsoft.com/office/officeart/2008/layout/LinedList"/>
    <dgm:cxn modelId="{BD2A6411-9602-C341-AFF6-13B0F7783A7A}" type="presParOf" srcId="{E670F411-117D-0142-860B-1F8C3D64DFEB}" destId="{2BECC04D-F964-8E41-8B5B-FA73C6D8AFA7}" srcOrd="3" destOrd="0" presId="urn:microsoft.com/office/officeart/2008/layout/LinedList"/>
    <dgm:cxn modelId="{68A81C58-6AD5-2143-8E64-5F5EDCD14EC4}" type="presParOf" srcId="{6707D150-59C5-7547-A2DD-E2FA2E7973D8}" destId="{AA995088-DA1E-2B4D-910D-FE8B286E5529}" srcOrd="4" destOrd="0" presId="urn:microsoft.com/office/officeart/2008/layout/LinedList"/>
    <dgm:cxn modelId="{7C4B2F4D-81AE-6C43-94AD-D2D7C4E6F3C5}" type="presParOf" srcId="{6707D150-59C5-7547-A2DD-E2FA2E7973D8}" destId="{F1F448EC-1BF5-7B41-92AA-33678A0A58CE}" srcOrd="5" destOrd="0" presId="urn:microsoft.com/office/officeart/2008/layout/LinedList"/>
    <dgm:cxn modelId="{32161025-1653-7C49-A236-D52F80F245EE}" type="presParOf" srcId="{F1F448EC-1BF5-7B41-92AA-33678A0A58CE}" destId="{CE2F30E2-B3AA-EB48-A1A0-0C7E57606251}" srcOrd="0" destOrd="0" presId="urn:microsoft.com/office/officeart/2008/layout/LinedList"/>
    <dgm:cxn modelId="{7A413674-541E-AC41-A71E-6F417490DADB}" type="presParOf" srcId="{F1F448EC-1BF5-7B41-92AA-33678A0A58CE}" destId="{174E584B-8E81-2C40-B5F0-5E36112B8DFB}" srcOrd="1" destOrd="0" presId="urn:microsoft.com/office/officeart/2008/layout/LinedList"/>
    <dgm:cxn modelId="{A8156232-9EA0-0A44-B971-25AD936D2B03}" type="presParOf" srcId="{174E584B-8E81-2C40-B5F0-5E36112B8DFB}" destId="{E7E45DE5-EA3A-3241-A0A6-33C410033A98}" srcOrd="0" destOrd="0" presId="urn:microsoft.com/office/officeart/2008/layout/LinedList"/>
    <dgm:cxn modelId="{D20AAEBF-A8B0-0345-92B2-86EF394D6E72}" type="presParOf" srcId="{174E584B-8E81-2C40-B5F0-5E36112B8DFB}" destId="{603DD84A-6482-CD46-9F4B-50E9EF251D2D}" srcOrd="1" destOrd="0" presId="urn:microsoft.com/office/officeart/2008/layout/LinedList"/>
    <dgm:cxn modelId="{92A6C980-8978-FD4C-88A9-36603B323D09}" type="presParOf" srcId="{603DD84A-6482-CD46-9F4B-50E9EF251D2D}" destId="{785E7D6D-0633-8040-8C6D-B5535F267C24}" srcOrd="0" destOrd="0" presId="urn:microsoft.com/office/officeart/2008/layout/LinedList"/>
    <dgm:cxn modelId="{EFC169F9-640D-0240-9D9A-F41E9142AAAF}" type="presParOf" srcId="{603DD84A-6482-CD46-9F4B-50E9EF251D2D}" destId="{AAC58985-9E4F-6C42-B837-2CC50E436168}" srcOrd="1" destOrd="0" presId="urn:microsoft.com/office/officeart/2008/layout/LinedList"/>
    <dgm:cxn modelId="{6401F674-DCB6-4449-8A54-9D27F135D6AD}" type="presParOf" srcId="{603DD84A-6482-CD46-9F4B-50E9EF251D2D}" destId="{C889E904-64C4-7E4B-8BB9-A068D9FCC067}" srcOrd="2" destOrd="0" presId="urn:microsoft.com/office/officeart/2008/layout/LinedList"/>
    <dgm:cxn modelId="{38AEE13D-1AA2-8F45-88FA-883ED7F8DD2A}" type="presParOf" srcId="{174E584B-8E81-2C40-B5F0-5E36112B8DFB}" destId="{3A7658F6-62D7-A840-BD8C-5D607B40A258}" srcOrd="2" destOrd="0" presId="urn:microsoft.com/office/officeart/2008/layout/LinedList"/>
    <dgm:cxn modelId="{4361482E-D7CC-5740-8EE6-C3F8DB6F95EB}" type="presParOf" srcId="{174E584B-8E81-2C40-B5F0-5E36112B8DFB}" destId="{90763F7D-7EE8-8F45-A4DC-4D96497DECE8}" srcOrd="3" destOrd="0" presId="urn:microsoft.com/office/officeart/2008/layout/LinedList"/>
    <dgm:cxn modelId="{F6EE728E-E64A-4596-91FC-E8C43936FFBC}" type="presParOf" srcId="{174E584B-8E81-2C40-B5F0-5E36112B8DFB}" destId="{B500864E-CCF3-4CA5-B612-BFCDD7A72785}" srcOrd="4" destOrd="0" presId="urn:microsoft.com/office/officeart/2008/layout/LinedList"/>
    <dgm:cxn modelId="{1299FFFA-2C71-4DA9-A291-14812C224EC9}" type="presParOf" srcId="{B500864E-CCF3-4CA5-B612-BFCDD7A72785}" destId="{269709A1-9715-46C9-9B49-8CCC80B58D41}" srcOrd="0" destOrd="0" presId="urn:microsoft.com/office/officeart/2008/layout/LinedList"/>
    <dgm:cxn modelId="{13D3734B-D30D-4F40-B710-65B57150557B}" type="presParOf" srcId="{B500864E-CCF3-4CA5-B612-BFCDD7A72785}" destId="{D843DD0E-D93C-4432-A18B-63A3736E17EB}" srcOrd="1" destOrd="0" presId="urn:microsoft.com/office/officeart/2008/layout/LinedList"/>
    <dgm:cxn modelId="{75F5DA71-FF77-4975-AD4E-DACDE7CFDF5C}" type="presParOf" srcId="{B500864E-CCF3-4CA5-B612-BFCDD7A72785}" destId="{356E244C-C00A-4CDD-B0D7-36905879CE7F}" srcOrd="2" destOrd="0" presId="urn:microsoft.com/office/officeart/2008/layout/LinedList"/>
    <dgm:cxn modelId="{8B616660-E3DD-4CF5-B8D9-A5927C4D1B96}" type="presParOf" srcId="{174E584B-8E81-2C40-B5F0-5E36112B8DFB}" destId="{CC95F982-6A68-4C8E-A058-A8EACC91CE52}" srcOrd="5" destOrd="0" presId="urn:microsoft.com/office/officeart/2008/layout/LinedList"/>
    <dgm:cxn modelId="{1C451CE1-505A-4754-9899-395ACD91EE43}" type="presParOf" srcId="{174E584B-8E81-2C40-B5F0-5E36112B8DFB}" destId="{B904E7D8-4713-4F76-8D8B-F99CAC11B6C8}" srcOrd="6" destOrd="0" presId="urn:microsoft.com/office/officeart/2008/layout/LinedList"/>
    <dgm:cxn modelId="{A57198FB-081D-42DE-AA64-35D757B9A24B}" type="presParOf" srcId="{6707D150-59C5-7547-A2DD-E2FA2E7973D8}" destId="{F213B539-3095-4BCB-8F44-8A22FE2A04EE}" srcOrd="6" destOrd="0" presId="urn:microsoft.com/office/officeart/2008/layout/LinedList"/>
    <dgm:cxn modelId="{B37A47A9-FBF5-45B2-90BF-B37F61B3CF74}" type="presParOf" srcId="{6707D150-59C5-7547-A2DD-E2FA2E7973D8}" destId="{73209C77-8964-4F95-B1C9-000B46F30E1D}" srcOrd="7" destOrd="0" presId="urn:microsoft.com/office/officeart/2008/layout/LinedList"/>
    <dgm:cxn modelId="{3A34BFB4-CC20-4CE1-BD20-BCA73AED370B}" type="presParOf" srcId="{73209C77-8964-4F95-B1C9-000B46F30E1D}" destId="{A743DDC5-1C19-467C-9095-05C8D7B81C31}" srcOrd="0" destOrd="0" presId="urn:microsoft.com/office/officeart/2008/layout/LinedList"/>
    <dgm:cxn modelId="{AC5C8279-E4E2-449E-A67D-B20E873BEB41}" type="presParOf" srcId="{73209C77-8964-4F95-B1C9-000B46F30E1D}" destId="{2046409E-4CB4-42BB-AF9A-8043C8AA2022}"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49436-D412-CB44-A80A-809138319192}">
      <dsp:nvSpPr>
        <dsp:cNvPr id="0" name=""/>
        <dsp:cNvSpPr/>
      </dsp:nvSpPr>
      <dsp:spPr>
        <a:xfrm>
          <a:off x="0" y="606"/>
          <a:ext cx="9235712" cy="0"/>
        </a:xfrm>
        <a:prstGeom prst="line">
          <a:avLst/>
        </a:prstGeom>
        <a:solidFill>
          <a:schemeClr val="accent3">
            <a:hueOff val="0"/>
            <a:satOff val="0"/>
            <a:lumOff val="0"/>
            <a:alphaOff val="0"/>
          </a:schemeClr>
        </a:solidFill>
        <a:ln w="952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396768-75F4-794B-B102-5B85CD2BD612}">
      <dsp:nvSpPr>
        <dsp:cNvPr id="0" name=""/>
        <dsp:cNvSpPr/>
      </dsp:nvSpPr>
      <dsp:spPr>
        <a:xfrm>
          <a:off x="0" y="606"/>
          <a:ext cx="1847142" cy="128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latin typeface="+mn-lt"/>
            </a:rPr>
            <a:t>Data Pre-processing &amp; Inference</a:t>
          </a:r>
        </a:p>
      </dsp:txBody>
      <dsp:txXfrm>
        <a:off x="0" y="606"/>
        <a:ext cx="1847142" cy="1286163"/>
      </dsp:txXfrm>
    </dsp:sp>
    <dsp:sp modelId="{6F857676-4FB5-9B49-BE3B-9235C086E17B}">
      <dsp:nvSpPr>
        <dsp:cNvPr id="0" name=""/>
        <dsp:cNvSpPr/>
      </dsp:nvSpPr>
      <dsp:spPr>
        <a:xfrm>
          <a:off x="1985678" y="104254"/>
          <a:ext cx="7250034" cy="11867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baseline="0" dirty="0">
              <a:latin typeface="+mn-lt"/>
            </a:rPr>
            <a:t>Images are padded, cropped, and </a:t>
          </a:r>
          <a:r>
            <a:rPr lang="en-US" sz="1600" kern="1200" baseline="0" dirty="0" err="1">
              <a:latin typeface="+mn-lt"/>
            </a:rPr>
            <a:t>patchified</a:t>
          </a:r>
          <a:r>
            <a:rPr lang="en-US" sz="1600" kern="1200" baseline="0" dirty="0">
              <a:latin typeface="+mn-lt"/>
            </a:rPr>
            <a:t>. </a:t>
          </a:r>
        </a:p>
        <a:p>
          <a:pPr marL="0" lvl="0" indent="0" algn="l" defTabSz="711200">
            <a:lnSpc>
              <a:spcPct val="90000"/>
            </a:lnSpc>
            <a:spcBef>
              <a:spcPct val="0"/>
            </a:spcBef>
            <a:spcAft>
              <a:spcPct val="35000"/>
            </a:spcAft>
            <a:buNone/>
          </a:pPr>
          <a:r>
            <a:rPr lang="en-US" sz="1600" kern="1200" dirty="0">
              <a:latin typeface="+mn-lt"/>
            </a:rPr>
            <a:t>Model Prediction</a:t>
          </a:r>
        </a:p>
        <a:p>
          <a:pPr marL="0" lvl="0" indent="0" algn="l" defTabSz="711200">
            <a:lnSpc>
              <a:spcPct val="90000"/>
            </a:lnSpc>
            <a:spcBef>
              <a:spcPct val="0"/>
            </a:spcBef>
            <a:spcAft>
              <a:spcPct val="35000"/>
            </a:spcAft>
            <a:buNone/>
          </a:pPr>
          <a:r>
            <a:rPr lang="en-US" sz="1600" kern="1200" dirty="0" err="1">
              <a:latin typeface="+mn-lt"/>
            </a:rPr>
            <a:t>Unpatch</a:t>
          </a:r>
          <a:r>
            <a:rPr lang="en-US" sz="1600" kern="1200" dirty="0">
              <a:latin typeface="+mn-lt"/>
            </a:rPr>
            <a:t>, </a:t>
          </a:r>
          <a:r>
            <a:rPr lang="en-US" sz="1600" kern="1200" dirty="0" err="1">
              <a:latin typeface="+mn-lt"/>
            </a:rPr>
            <a:t>unpad</a:t>
          </a:r>
          <a:r>
            <a:rPr lang="en-US" sz="1600" kern="1200" dirty="0">
              <a:latin typeface="+mn-lt"/>
            </a:rPr>
            <a:t>, </a:t>
          </a:r>
          <a:r>
            <a:rPr lang="en-US" sz="1600" kern="1200" dirty="0" err="1">
              <a:latin typeface="+mn-lt"/>
            </a:rPr>
            <a:t>uncrop</a:t>
          </a:r>
          <a:r>
            <a:rPr lang="en-US" sz="1600" kern="1200" dirty="0">
              <a:latin typeface="+mn-lt"/>
            </a:rPr>
            <a:t> to full mask</a:t>
          </a:r>
        </a:p>
      </dsp:txBody>
      <dsp:txXfrm>
        <a:off x="1985678" y="104254"/>
        <a:ext cx="7250034" cy="1186784"/>
      </dsp:txXfrm>
    </dsp:sp>
    <dsp:sp modelId="{FF43B681-0EBA-B349-A655-68DBEA111A87}">
      <dsp:nvSpPr>
        <dsp:cNvPr id="0" name=""/>
        <dsp:cNvSpPr/>
      </dsp:nvSpPr>
      <dsp:spPr>
        <a:xfrm>
          <a:off x="1847142" y="1236564"/>
          <a:ext cx="7388570" cy="0"/>
        </a:xfrm>
        <a:prstGeom prst="line">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8AE3E56-EF92-0348-A99A-20F90C5D7FDD}">
      <dsp:nvSpPr>
        <dsp:cNvPr id="0" name=""/>
        <dsp:cNvSpPr/>
      </dsp:nvSpPr>
      <dsp:spPr>
        <a:xfrm>
          <a:off x="0" y="1286770"/>
          <a:ext cx="9235712" cy="0"/>
        </a:xfrm>
        <a:prstGeom prst="line">
          <a:avLst/>
        </a:prstGeom>
        <a:solidFill>
          <a:schemeClr val="accent3">
            <a:hueOff val="0"/>
            <a:satOff val="0"/>
            <a:lumOff val="0"/>
            <a:alphaOff val="0"/>
          </a:schemeClr>
        </a:solidFill>
        <a:ln w="952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EA1CA4-8854-6341-801E-BBB77F74C579}">
      <dsp:nvSpPr>
        <dsp:cNvPr id="0" name=""/>
        <dsp:cNvSpPr/>
      </dsp:nvSpPr>
      <dsp:spPr>
        <a:xfrm>
          <a:off x="0" y="1286770"/>
          <a:ext cx="1847142" cy="128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latin typeface="+mn-lt"/>
            </a:rPr>
            <a:t>Post-processing</a:t>
          </a:r>
        </a:p>
      </dsp:txBody>
      <dsp:txXfrm>
        <a:off x="0" y="1286770"/>
        <a:ext cx="1847142" cy="1286163"/>
      </dsp:txXfrm>
    </dsp:sp>
    <dsp:sp modelId="{4A19AF2B-9A9C-2D4B-BC2A-61460CAEA18D}">
      <dsp:nvSpPr>
        <dsp:cNvPr id="0" name=""/>
        <dsp:cNvSpPr/>
      </dsp:nvSpPr>
      <dsp:spPr>
        <a:xfrm>
          <a:off x="1944715" y="1402035"/>
          <a:ext cx="7250034" cy="1190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mn-lt"/>
            </a:rPr>
            <a:t>Thresholding at 0.10 to binarize masks</a:t>
          </a:r>
        </a:p>
        <a:p>
          <a:pPr marL="0" lvl="0" indent="0" algn="l" defTabSz="711200">
            <a:lnSpc>
              <a:spcPct val="90000"/>
            </a:lnSpc>
            <a:spcBef>
              <a:spcPct val="0"/>
            </a:spcBef>
            <a:spcAft>
              <a:spcPct val="35000"/>
            </a:spcAft>
            <a:buNone/>
          </a:pPr>
          <a:r>
            <a:rPr lang="en-US" sz="1600" kern="1200" dirty="0">
              <a:latin typeface="+mn-lt"/>
            </a:rPr>
            <a:t>Area filtering (</a:t>
          </a:r>
          <a:r>
            <a:rPr lang="en-US" sz="1600" kern="1200" dirty="0" err="1">
              <a:latin typeface="+mn-lt"/>
            </a:rPr>
            <a:t>min_area</a:t>
          </a:r>
          <a:r>
            <a:rPr lang="en-US" sz="1600" kern="1200" dirty="0">
              <a:latin typeface="+mn-lt"/>
            </a:rPr>
            <a:t> =150px)</a:t>
          </a:r>
        </a:p>
        <a:p>
          <a:pPr marL="0" lvl="0" indent="0" algn="l" defTabSz="711200">
            <a:lnSpc>
              <a:spcPct val="90000"/>
            </a:lnSpc>
            <a:spcBef>
              <a:spcPct val="0"/>
            </a:spcBef>
            <a:spcAft>
              <a:spcPct val="35000"/>
            </a:spcAft>
            <a:buNone/>
          </a:pPr>
          <a:r>
            <a:rPr lang="en-US" sz="1600" kern="1200" dirty="0">
              <a:latin typeface="+mn-lt"/>
            </a:rPr>
            <a:t>Top &amp; Petri dish crop: removed 15% of top image and cropped to Petri dish size</a:t>
          </a:r>
        </a:p>
        <a:p>
          <a:pPr marL="0" lvl="0" indent="0" algn="l" defTabSz="711200">
            <a:lnSpc>
              <a:spcPct val="90000"/>
            </a:lnSpc>
            <a:spcBef>
              <a:spcPct val="0"/>
            </a:spcBef>
            <a:spcAft>
              <a:spcPct val="35000"/>
            </a:spcAft>
            <a:buNone/>
          </a:pPr>
          <a:endParaRPr lang="en-US" sz="1400" kern="1200" dirty="0">
            <a:latin typeface="+mn-lt"/>
          </a:endParaRPr>
        </a:p>
      </dsp:txBody>
      <dsp:txXfrm>
        <a:off x="1944715" y="1402035"/>
        <a:ext cx="7250034" cy="1190364"/>
      </dsp:txXfrm>
    </dsp:sp>
    <dsp:sp modelId="{E80AF0D1-650F-3341-BBAE-8A0BF215F712}">
      <dsp:nvSpPr>
        <dsp:cNvPr id="0" name=""/>
        <dsp:cNvSpPr/>
      </dsp:nvSpPr>
      <dsp:spPr>
        <a:xfrm>
          <a:off x="1847142" y="2524863"/>
          <a:ext cx="7388570" cy="0"/>
        </a:xfrm>
        <a:prstGeom prst="line">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A995088-DA1E-2B4D-910D-FE8B286E5529}">
      <dsp:nvSpPr>
        <dsp:cNvPr id="0" name=""/>
        <dsp:cNvSpPr/>
      </dsp:nvSpPr>
      <dsp:spPr>
        <a:xfrm>
          <a:off x="0" y="2572934"/>
          <a:ext cx="9235712" cy="0"/>
        </a:xfrm>
        <a:prstGeom prst="line">
          <a:avLst/>
        </a:prstGeom>
        <a:solidFill>
          <a:schemeClr val="accent3">
            <a:hueOff val="0"/>
            <a:satOff val="0"/>
            <a:lumOff val="0"/>
            <a:alphaOff val="0"/>
          </a:schemeClr>
        </a:solidFill>
        <a:ln w="9525"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30E2-B3AA-EB48-A1A0-0C7E57606251}">
      <dsp:nvSpPr>
        <dsp:cNvPr id="0" name=""/>
        <dsp:cNvSpPr/>
      </dsp:nvSpPr>
      <dsp:spPr>
        <a:xfrm>
          <a:off x="0" y="2572934"/>
          <a:ext cx="1847142" cy="1000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latin typeface="+mn-lt"/>
            </a:rPr>
            <a:t>Main root components</a:t>
          </a:r>
        </a:p>
      </dsp:txBody>
      <dsp:txXfrm>
        <a:off x="0" y="2572934"/>
        <a:ext cx="1847142" cy="1000944"/>
      </dsp:txXfrm>
    </dsp:sp>
    <dsp:sp modelId="{AAC58985-9E4F-6C42-B837-2CC50E436168}">
      <dsp:nvSpPr>
        <dsp:cNvPr id="0" name=""/>
        <dsp:cNvSpPr/>
      </dsp:nvSpPr>
      <dsp:spPr>
        <a:xfrm>
          <a:off x="1953053" y="2671140"/>
          <a:ext cx="7250034" cy="59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mn-lt"/>
            </a:rPr>
            <a:t>Aspect ratio threshold; min 1.5</a:t>
          </a:r>
        </a:p>
        <a:p>
          <a:pPr marL="0" lvl="0" indent="0" algn="l" defTabSz="711200">
            <a:lnSpc>
              <a:spcPct val="90000"/>
            </a:lnSpc>
            <a:spcBef>
              <a:spcPct val="0"/>
            </a:spcBef>
            <a:spcAft>
              <a:spcPct val="35000"/>
            </a:spcAft>
            <a:buNone/>
          </a:pPr>
          <a:r>
            <a:rPr lang="en-US" sz="1600" kern="1200" dirty="0">
              <a:latin typeface="+mn-lt"/>
            </a:rPr>
            <a:t>Vertical start: max 30%</a:t>
          </a:r>
        </a:p>
        <a:p>
          <a:pPr marL="0" lvl="0" indent="0" algn="l" defTabSz="711200">
            <a:lnSpc>
              <a:spcPct val="90000"/>
            </a:lnSpc>
            <a:spcBef>
              <a:spcPct val="0"/>
            </a:spcBef>
            <a:spcAft>
              <a:spcPct val="35000"/>
            </a:spcAft>
            <a:buNone/>
          </a:pPr>
          <a:r>
            <a:rPr lang="en-US" sz="1600" kern="1200" dirty="0">
              <a:latin typeface="+mn-lt"/>
            </a:rPr>
            <a:t>Threshold of 200px for large components</a:t>
          </a:r>
        </a:p>
      </dsp:txBody>
      <dsp:txXfrm>
        <a:off x="1953053" y="2671140"/>
        <a:ext cx="7250034" cy="597865"/>
      </dsp:txXfrm>
    </dsp:sp>
    <dsp:sp modelId="{3A7658F6-62D7-A840-BD8C-5D607B40A258}">
      <dsp:nvSpPr>
        <dsp:cNvPr id="0" name=""/>
        <dsp:cNvSpPr/>
      </dsp:nvSpPr>
      <dsp:spPr>
        <a:xfrm>
          <a:off x="1847142" y="3200693"/>
          <a:ext cx="7388570" cy="0"/>
        </a:xfrm>
        <a:prstGeom prst="line">
          <a:avLst/>
        </a:prstGeom>
        <a:solidFill>
          <a:schemeClr val="accent3">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843DD0E-D93C-4432-A18B-63A3736E17EB}">
      <dsp:nvSpPr>
        <dsp:cNvPr id="0" name=""/>
        <dsp:cNvSpPr/>
      </dsp:nvSpPr>
      <dsp:spPr>
        <a:xfrm>
          <a:off x="1985678" y="3852312"/>
          <a:ext cx="7250034" cy="59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latin typeface="+mn-lt"/>
            </a:rPr>
            <a:t>Skeltonize</a:t>
          </a:r>
          <a:endParaRPr lang="en-GB" sz="1600" kern="1200" dirty="0">
            <a:latin typeface="+mn-lt"/>
          </a:endParaRPr>
        </a:p>
        <a:p>
          <a:pPr marL="0" lvl="0" indent="0" algn="l" defTabSz="711200">
            <a:lnSpc>
              <a:spcPct val="90000"/>
            </a:lnSpc>
            <a:spcBef>
              <a:spcPct val="0"/>
            </a:spcBef>
            <a:spcAft>
              <a:spcPct val="35000"/>
            </a:spcAft>
            <a:buNone/>
          </a:pPr>
          <a:r>
            <a:rPr lang="en-US" sz="1600" kern="1200" dirty="0">
              <a:latin typeface="+mn-lt"/>
            </a:rPr>
            <a:t>Function evaluates all possible paths between root tips</a:t>
          </a:r>
        </a:p>
        <a:p>
          <a:pPr marL="0" lvl="0" indent="0" algn="l" defTabSz="711200">
            <a:lnSpc>
              <a:spcPct val="90000"/>
            </a:lnSpc>
            <a:spcBef>
              <a:spcPct val="0"/>
            </a:spcBef>
            <a:spcAft>
              <a:spcPct val="35000"/>
            </a:spcAft>
            <a:buNone/>
          </a:pPr>
          <a:r>
            <a:rPr lang="en-US" sz="1600" kern="1200" dirty="0">
              <a:latin typeface="+mn-lt"/>
            </a:rPr>
            <a:t>Scoring for each path</a:t>
          </a:r>
        </a:p>
      </dsp:txBody>
      <dsp:txXfrm>
        <a:off x="1985678" y="3852312"/>
        <a:ext cx="7250034" cy="597865"/>
      </dsp:txXfrm>
    </dsp:sp>
    <dsp:sp modelId="{CC95F982-6A68-4C8E-A058-A8EACC91CE52}">
      <dsp:nvSpPr>
        <dsp:cNvPr id="0" name=""/>
        <dsp:cNvSpPr/>
      </dsp:nvSpPr>
      <dsp:spPr>
        <a:xfrm>
          <a:off x="1847142" y="3828451"/>
          <a:ext cx="7388570"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13B539-3095-4BCB-8F44-8A22FE2A04EE}">
      <dsp:nvSpPr>
        <dsp:cNvPr id="0" name=""/>
        <dsp:cNvSpPr/>
      </dsp:nvSpPr>
      <dsp:spPr>
        <a:xfrm>
          <a:off x="0" y="3858344"/>
          <a:ext cx="92357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43DDC5-1C19-467C-9095-05C8D7B81C31}">
      <dsp:nvSpPr>
        <dsp:cNvPr id="0" name=""/>
        <dsp:cNvSpPr/>
      </dsp:nvSpPr>
      <dsp:spPr>
        <a:xfrm>
          <a:off x="0" y="3858344"/>
          <a:ext cx="1847142" cy="1000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dirty="0">
              <a:latin typeface="+mn-lt"/>
            </a:rPr>
            <a:t>Main root components</a:t>
          </a:r>
        </a:p>
      </dsp:txBody>
      <dsp:txXfrm>
        <a:off x="0" y="3858344"/>
        <a:ext cx="1847142" cy="10009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4712B4-1AE0-734B-BD0B-ED5EB8FC3B80}" type="datetime1">
              <a:rPr lang="en-US" smtClean="0"/>
              <a:t>8/22/2025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Add footer</a:t>
            </a:r>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3T22:42:40.768"/>
    </inkml:context>
    <inkml:brush xml:id="br0">
      <inkml:brushProperty name="width" value="0.035" units="cm"/>
      <inkml:brushProperty name="height" value="0.035" units="cm"/>
      <inkml:brushProperty name="color" value="#E71224"/>
    </inkml:brush>
  </inkml:definitions>
  <inkml:trace contextRef="#ctx0" brushRef="#br0">848 111 24575,'-34'-1'0,"0"-2"0,0-1 0,-54-14 0,31 9 0,-1 2 0,1 3 0,-91 5 0,77 0 0,57-1 0,0 1 0,0 0 0,0 1 0,0 0 0,0 1 0,-14 6 0,22-7 0,0 1 0,0 0 0,0 0 0,0 0 0,0 1 0,1 0 0,0 0 0,0 0 0,0 1 0,0 0 0,0 0 0,1 0 0,0 0 0,-6 12 0,-2 8 0,1 0 0,2 1 0,0 0 0,2 0 0,1 0 0,-6 53 0,7 168 0,7-173 0,-2-58 0,1-1 0,1 0 0,0 0 0,1 1 0,0-2 0,2 1 0,-1 0 0,9 15 0,-8-21 0,0 1 0,0-1 0,1 0 0,1-1 0,0 1 0,0-1 0,0 0 0,1-1 0,0 0 0,1 0 0,-1-1 0,15 8 0,0-2 0,2 0 0,-1-2 0,1 0 0,1-2 0,0-1 0,0-1 0,0-1 0,1-1 0,-1-1 0,29-2 0,-9 0 0,-15 0 0,0-1 0,46-6 0,-68 4 0,0 0 0,0 0 0,0-1 0,-1 0 0,1 0 0,-1-1 0,1 0 0,-1-1 0,0 1 0,-1-2 0,1 1 0,11-12 0,3-5 0,-1 1 0,32-42 0,-47 55 0,-1-1 0,1-1 0,-1 1 0,-1-1 0,0 0 0,0 0 0,-1 0 0,3-17 0,0-27 0,-3 1 0,-2-1 0,-11-96 0,9 137 0,-2 0 0,0 0 0,-1 1 0,0-1 0,-1 1 0,-10-20 0,-47-67 0,21 37 0,9 9-682,-50-63-1,57 88-6143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3T22:42:42.354"/>
    </inkml:context>
    <inkml:brush xml:id="br0">
      <inkml:brushProperty name="width" value="0.035" units="cm"/>
      <inkml:brushProperty name="height" value="0.035" units="cm"/>
      <inkml:brushProperty name="color" value="#E71224"/>
    </inkml:brush>
  </inkml:definitions>
  <inkml:trace contextRef="#ctx0" brushRef="#br0">717 231 24575,'-18'-2'0,"0"0"0,1 0 0,-34-11 0,-18-2 0,18 8 0,-1 2 0,1 3 0,-69 6 0,114-4 0,0 1 0,0 1 0,0-1 0,0 1 0,1 0 0,-1 0 0,1 1 0,-1 0 0,1 0 0,0 0 0,0 0 0,0 1 0,1 0 0,-1 0 0,-4 5 0,-4 7 0,1 0 0,1 0 0,-11 23 0,-2 0 0,10-15 0,1 0 0,1 1 0,2 1 0,0 0 0,2 0 0,0 1 0,2 0 0,-4 39 0,4 19 0,6 119 0,2-98 0,-1-91 0,0 0 0,0 0 0,1 0 0,1-1 0,1 1 0,0-1 0,1 0 0,0 0 0,14 26 0,-14-32 0,0-1 0,0 1 0,1-1 0,0 0 0,0-1 0,1 1 0,0-1 0,0-1 0,0 1 0,0-1 0,1 0 0,0-1 0,0 0 0,1 0 0,-1-1 0,1 0 0,15 4 0,190 16 0,-15 29 0,-181-47 0,0-1 0,-1-1 0,1-1 0,0 0 0,0-1 0,0-1 0,1-1 0,19-3 0,-30 3 0,1-1 0,-1 0 0,-1-1 0,1 0 0,0 0 0,-1-1 0,1 1 0,-1-2 0,0 1 0,-1-1 0,1 0 0,-1 0 0,0-1 0,0 0 0,0 0 0,-1 0 0,0-1 0,0 0 0,6-13 0,144-321 0,-136 289 0,-3-1 0,-2 0 0,-2-1 0,8-98 0,-19 137 0,4-50 0,-6-80 0,-1 125 0,0 0 0,-1 0 0,-1 1 0,-1-1 0,-1 1 0,0 0 0,-2 1 0,-13-26 0,12 27 0,-2 1 0,0 0 0,0 0 0,-15-14 0,20 24 0,0 1 0,0 0 0,0 1 0,-1-1 0,1 1 0,-1 0 0,0 1 0,0 0 0,-1 0 0,1 0 0,-1 1 0,-15-3 0,-21 1-29,-1 2 0,-66 6 0,46-2-1249,26-1-5548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09567-0710-7949-BFB0-34B4188750EB}" type="datetime1">
              <a:rPr lang="en-US" noProof="0" smtClean="0"/>
              <a:t>8/22/2025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dirty="0"/>
              <a:t>Add footer</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MINUTES</a:t>
            </a:r>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905496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cleaned dataset was created by simply processing and splitting the original datasets into training, testing, and validation sets. Images were cropped according to petri dish dimensions, padded to be divisible by patch size of 256, then they were </a:t>
            </a:r>
            <a:r>
              <a:rPr lang="en-GB" dirty="0" err="1"/>
              <a:t>patchified</a:t>
            </a:r>
            <a:r>
              <a:rPr lang="en-GB" dirty="0"/>
              <a:t>. When training this dataset received a val_f1 of 0.78.</a:t>
            </a:r>
          </a:p>
          <a:p>
            <a:endParaRPr lang="en-GB" dirty="0"/>
          </a:p>
          <a:p>
            <a:r>
              <a:rPr lang="en-GB" dirty="0"/>
              <a:t>The </a:t>
            </a:r>
            <a:r>
              <a:rPr lang="en-GB" i="1" dirty="0" err="1"/>
              <a:t>simple_filtered_dataset</a:t>
            </a:r>
            <a:r>
              <a:rPr lang="en-GB" i="1" dirty="0"/>
              <a:t> </a:t>
            </a:r>
            <a:r>
              <a:rPr lang="en-GB" dirty="0"/>
              <a:t>was created on top of the original one, by filtering out the patches that contain at least 0.05% of root data, and included at least one connected root segment larger than 75px. Val_f1 mentioned previously.</a:t>
            </a:r>
          </a:p>
          <a:p>
            <a:endParaRPr lang="en-GB" dirty="0"/>
          </a:p>
          <a:p>
            <a:r>
              <a:rPr lang="en-GB" dirty="0"/>
              <a:t>The </a:t>
            </a:r>
            <a:r>
              <a:rPr lang="en-GB" i="1" dirty="0" err="1"/>
              <a:t>automated_tuning</a:t>
            </a:r>
            <a:r>
              <a:rPr lang="en-GB" i="1" dirty="0"/>
              <a:t> </a:t>
            </a:r>
            <a:r>
              <a:rPr lang="en-GB" dirty="0"/>
              <a:t>dataset was created using an automated hyperparameter searcher. The tuner finds the best minimum proportion of root pixels per patch and the minimum pixel size of a connected root blob. For each combination of parameters, it loops through the mask patches, checks if the connected bl</a:t>
            </a:r>
            <a:r>
              <a:rPr lang="ro-RO" dirty="0"/>
              <a:t>obs are larger than the min_area, checks if the patch touches the border of the original image, and decides to keep the patch based on the min_ratio.</a:t>
            </a:r>
            <a:r>
              <a:rPr lang="en-GB" dirty="0"/>
              <a:t> Val_f1 of 0.81</a:t>
            </a:r>
            <a:endParaRPr lang="ro-RO" dirty="0"/>
          </a:p>
          <a:p>
            <a:endParaRPr lang="ro-RO" dirty="0"/>
          </a:p>
          <a:p>
            <a:r>
              <a:rPr lang="ro-RO" dirty="0"/>
              <a:t>The </a:t>
            </a:r>
            <a:r>
              <a:rPr lang="ro-RO" i="1" dirty="0"/>
              <a:t>augmented</a:t>
            </a:r>
            <a:r>
              <a:rPr lang="en-GB" i="1" dirty="0"/>
              <a:t>_</a:t>
            </a:r>
            <a:r>
              <a:rPr lang="ro-RO" i="1" dirty="0"/>
              <a:t>dataset </a:t>
            </a:r>
            <a:r>
              <a:rPr lang="ro-RO" dirty="0"/>
              <a:t>was built upon the automated_tuning dataset and it contains 2 augmentations per mask, such as horizontal, verical flips</a:t>
            </a:r>
            <a:r>
              <a:rPr lang="en-GB" dirty="0"/>
              <a:t>; random rotations to 90 degrees, shifts, scales, and random brightness contrast. Val_f1 of 0.52</a:t>
            </a:r>
          </a:p>
          <a:p>
            <a:endParaRPr lang="en-GB" dirty="0"/>
          </a:p>
          <a:p>
            <a:r>
              <a:rPr lang="en-GB" dirty="0"/>
              <a:t>The </a:t>
            </a:r>
            <a:r>
              <a:rPr lang="en-GB" i="1" dirty="0" err="1"/>
              <a:t>balanced_dataset</a:t>
            </a:r>
            <a:r>
              <a:rPr lang="en-GB" i="1" dirty="0"/>
              <a:t> </a:t>
            </a:r>
            <a:r>
              <a:rPr lang="en-GB" dirty="0"/>
              <a:t>was created due to the realisation that the augmented _dataset did not have enough background patches. I balanced it partially by having 1 background patch per 2 root-rich patches.</a:t>
            </a:r>
            <a:r>
              <a:rPr lang="ro-RO" dirty="0"/>
              <a:t> The dataset was built with the logic from the automated_dataset.</a:t>
            </a:r>
            <a:endParaRPr lang="en-GB"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2822296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a:t>
            </a:r>
            <a:r>
              <a:rPr lang="en-GB" dirty="0" err="1"/>
              <a:t>optuna</a:t>
            </a:r>
            <a:r>
              <a:rPr lang="en-GB" dirty="0"/>
              <a:t> finds the best </a:t>
            </a:r>
            <a:r>
              <a:rPr lang="en-GB" dirty="0" err="1"/>
              <a:t>min_area</a:t>
            </a:r>
            <a:r>
              <a:rPr lang="en-GB" dirty="0"/>
              <a:t> and </a:t>
            </a:r>
            <a:r>
              <a:rPr lang="en-GB" dirty="0" err="1"/>
              <a:t>min_ratio</a:t>
            </a:r>
            <a:r>
              <a:rPr lang="en-GB" dirty="0"/>
              <a:t> (30 trials).</a:t>
            </a:r>
            <a:endParaRPr lang="en-US"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2310833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48CD3-D43A-F867-FEE3-08D939D1C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87311A-3F75-80D9-43DE-DEE2DA41D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5A1D2F-1A3E-FD20-EEEE-BC2111987F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tuned filtering approach for the 2023 dataset, the tuned filter creates a smaller, more focused dataset by effectively discarding near-empty patches.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the 2024 dataset, the filter selected a more broader and evenly distributed range of patches.</a:t>
            </a:r>
            <a:endParaRPr lang="en-US" dirty="0"/>
          </a:p>
        </p:txBody>
      </p:sp>
      <p:sp>
        <p:nvSpPr>
          <p:cNvPr id="4" name="Footer Placeholder 3">
            <a:extLst>
              <a:ext uri="{FF2B5EF4-FFF2-40B4-BE49-F238E27FC236}">
                <a16:creationId xmlns:a16="http://schemas.microsoft.com/office/drawing/2014/main" id="{A5921707-2F89-0DA1-3D07-801A45917BF0}"/>
              </a:ext>
            </a:extLst>
          </p:cNvPr>
          <p:cNvSpPr>
            <a:spLocks noGrp="1"/>
          </p:cNvSpPr>
          <p:nvPr>
            <p:ph type="ftr" sz="quarter" idx="4"/>
          </p:nvPr>
        </p:nvSpPr>
        <p:spPr/>
        <p:txBody>
          <a:bodyPr/>
          <a:lstStyle/>
          <a:p>
            <a:r>
              <a:rPr lang="en-US" noProof="0"/>
              <a:t>Add footer</a:t>
            </a:r>
            <a:endParaRPr lang="en-US" noProof="0" dirty="0"/>
          </a:p>
        </p:txBody>
      </p:sp>
      <p:sp>
        <p:nvSpPr>
          <p:cNvPr id="5" name="Slide Number Placeholder 4">
            <a:extLst>
              <a:ext uri="{FF2B5EF4-FFF2-40B4-BE49-F238E27FC236}">
                <a16:creationId xmlns:a16="http://schemas.microsoft.com/office/drawing/2014/main" id="{2D98E1B3-B70C-0469-DA6D-8ED7E541DC17}"/>
              </a:ext>
            </a:extLst>
          </p:cNvPr>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3432848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When processing the masks post predictions, I encountered multiple problems. The first issue was salt-and-pepper noise. My initial solution for this issue was usng morpological closing (dilation + erosion) to get rid of the specks, but this had barely any effect. Therefore, I decided to implement a function that filters out components that were lower than a specified minimum. For the final pipeline, this threshold was 150px, but in other trials I had to set it to 200px. </a:t>
            </a:r>
            <a:endParaRPr lang="en-GB" dirty="0"/>
          </a:p>
          <a:p>
            <a:endParaRPr lang="ro-RO" dirty="0"/>
          </a:p>
          <a:p>
            <a:r>
              <a:rPr lang="ro-RO" dirty="0"/>
              <a:t>Another problem I encountered was having the first plant be mistaken for a thin white line along the edge. Initially, I thought using a circular crop instead of a square one would solve the issue. (Circular cropping means that a circular mask that fits the object is created. Then the algorithm uses the mask to make everythink outside the circle transparent, and then it draws a simple square bounding box around the remaining circular crop.) I quickly realised, however, that having a </a:t>
            </a:r>
            <a:r>
              <a:rPr lang="en-GB" dirty="0"/>
              <a:t>‘tighter’ crop which introduces a small inward padding, right after finding the bounding box, would be better.</a:t>
            </a:r>
          </a:p>
          <a:p>
            <a:endParaRPr lang="en-GB" dirty="0"/>
          </a:p>
          <a:p>
            <a:r>
              <a:rPr lang="en-US" dirty="0"/>
              <a:t>Additionally, I had another problem where newly germinated seeds were being missed entirely. This issue raised from the way the masks were being segmented, where the minimum area threshold was 250 </a:t>
            </a:r>
            <a:r>
              <a:rPr lang="en-US" dirty="0" err="1"/>
              <a:t>px</a:t>
            </a:r>
            <a:r>
              <a:rPr lang="en-US" dirty="0"/>
              <a:t> at first, meaning any object below that was ignored. The fix was to lower this threshold to 50px.</a:t>
            </a:r>
            <a:endParaRPr lang="en-GB"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509578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D358-1934-C218-467D-78520422E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0D989A-045D-853B-4390-37D3CA0A3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56C42-D8CD-DB27-CC45-F4C5F74C1FDD}"/>
              </a:ext>
            </a:extLst>
          </p:cNvPr>
          <p:cNvSpPr>
            <a:spLocks noGrp="1"/>
          </p:cNvSpPr>
          <p:nvPr>
            <p:ph type="body" idx="1"/>
          </p:nvPr>
        </p:nvSpPr>
        <p:spPr/>
        <p:txBody>
          <a:bodyPr/>
          <a:lstStyle/>
          <a:p>
            <a:r>
              <a:rPr lang="en-GB" dirty="0"/>
              <a:t>Example of prediction using model trained on </a:t>
            </a:r>
            <a:r>
              <a:rPr lang="en-GB" dirty="0" err="1"/>
              <a:t>tuned_dataset</a:t>
            </a:r>
            <a:r>
              <a:rPr lang="en-GB" dirty="0"/>
              <a:t> and using a higher component filtering.</a:t>
            </a:r>
          </a:p>
        </p:txBody>
      </p:sp>
      <p:sp>
        <p:nvSpPr>
          <p:cNvPr id="4" name="Footer Placeholder 3">
            <a:extLst>
              <a:ext uri="{FF2B5EF4-FFF2-40B4-BE49-F238E27FC236}">
                <a16:creationId xmlns:a16="http://schemas.microsoft.com/office/drawing/2014/main" id="{1AB93AA5-0D84-0CE2-596C-E8155E4D4936}"/>
              </a:ext>
            </a:extLst>
          </p:cNvPr>
          <p:cNvSpPr>
            <a:spLocks noGrp="1"/>
          </p:cNvSpPr>
          <p:nvPr>
            <p:ph type="ftr" sz="quarter" idx="4"/>
          </p:nvPr>
        </p:nvSpPr>
        <p:spPr/>
        <p:txBody>
          <a:bodyPr/>
          <a:lstStyle/>
          <a:p>
            <a:r>
              <a:rPr lang="en-US" noProof="0"/>
              <a:t>Add footer</a:t>
            </a:r>
            <a:endParaRPr lang="en-US" noProof="0" dirty="0"/>
          </a:p>
        </p:txBody>
      </p:sp>
      <p:sp>
        <p:nvSpPr>
          <p:cNvPr id="5" name="Slide Number Placeholder 4">
            <a:extLst>
              <a:ext uri="{FF2B5EF4-FFF2-40B4-BE49-F238E27FC236}">
                <a16:creationId xmlns:a16="http://schemas.microsoft.com/office/drawing/2014/main" id="{D01B2E08-28DD-C9A8-466E-09BC0109B53B}"/>
              </a:ext>
            </a:extLst>
          </p:cNvPr>
          <p:cNvSpPr>
            <a:spLocks noGrp="1"/>
          </p:cNvSpPr>
          <p:nvPr>
            <p:ph type="sldNum" sz="quarter" idx="5"/>
          </p:nvPr>
        </p:nvSpPr>
        <p:spPr/>
        <p:txBody>
          <a:bodyPr/>
          <a:lstStyle/>
          <a:p>
            <a:fld id="{8530193B-564F-4854-8A52-728F3FB19C85}" type="slidenum">
              <a:rPr lang="en-US" noProof="0" smtClean="0"/>
              <a:t>18</a:t>
            </a:fld>
            <a:endParaRPr lang="en-US" noProof="0" dirty="0"/>
          </a:p>
        </p:txBody>
      </p:sp>
    </p:spTree>
    <p:extLst>
      <p:ext uri="{BB962C8B-B14F-4D97-AF65-F5344CB8AC3E}">
        <p14:creationId xmlns:p14="http://schemas.microsoft.com/office/powerpoint/2010/main" val="1444722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first method implied skeletonizing the mask, converting it into a mathematical graph structure where branches are edges and junctions are nodes. </a:t>
            </a:r>
            <a:r>
              <a:rPr lang="en-US" sz="1200" b="0" kern="1200" dirty="0">
                <a:solidFill>
                  <a:schemeClr val="tx1"/>
                </a:solidFill>
                <a:effectLst/>
                <a:latin typeface="+mn-lt"/>
                <a:ea typeface="+mn-ea"/>
                <a:cs typeface="+mn-cs"/>
              </a:rPr>
              <a:t>It returns the primary root path as previously mentioned.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 was that this approach was "greedy." It didn't have a strong sense of direction. If a long, complex side branch happened to end up as the lowest point, the algorithm would mistakenly trace that path.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new method using the A-star algorithm uses </a:t>
            </a:r>
            <a:r>
              <a:rPr lang="en-US" dirty="0"/>
              <a:t>a </a:t>
            </a:r>
            <a:r>
              <a:rPr lang="en-US" b="1" dirty="0"/>
              <a:t>heuristic</a:t>
            </a:r>
            <a:r>
              <a:rPr lang="en-US" dirty="0"/>
              <a:t>—an educated guess—to guide its 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constantly estimates the straight-line distance to the goal, which makes it heavily favor paths that are making direct, downward progress.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prevents it from getting distracted by side branches and is a much more reliable way to identify the true primary root.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Now the results are actually very similar, but the </a:t>
            </a:r>
            <a:r>
              <a:rPr lang="en-US" sz="1200" b="0" kern="1200" dirty="0" err="1">
                <a:solidFill>
                  <a:schemeClr val="tx1"/>
                </a:solidFill>
                <a:effectLst/>
                <a:latin typeface="+mn-lt"/>
                <a:ea typeface="+mn-ea"/>
                <a:cs typeface="+mn-cs"/>
              </a:rPr>
              <a:t>visualisations</a:t>
            </a:r>
            <a:r>
              <a:rPr lang="en-US" sz="1200" b="0" kern="1200" dirty="0">
                <a:solidFill>
                  <a:schemeClr val="tx1"/>
                </a:solidFill>
                <a:effectLst/>
                <a:latin typeface="+mn-lt"/>
                <a:ea typeface="+mn-ea"/>
                <a:cs typeface="+mn-cs"/>
              </a:rPr>
              <a:t> are nicer.</a:t>
            </a:r>
          </a:p>
          <a:p>
            <a:endParaRPr lang="en-US"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19</a:t>
            </a:fld>
            <a:endParaRPr lang="en-US" noProof="0" dirty="0"/>
          </a:p>
        </p:txBody>
      </p:sp>
    </p:spTree>
    <p:extLst>
      <p:ext uri="{BB962C8B-B14F-4D97-AF65-F5344CB8AC3E}">
        <p14:creationId xmlns:p14="http://schemas.microsoft.com/office/powerpoint/2010/main" val="2017944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Pid:</a:t>
            </a:r>
          </a:p>
          <a:p>
            <a:r>
              <a:rPr lang="en-GB" dirty="0"/>
              <a:t>KP: proportional</a:t>
            </a:r>
          </a:p>
          <a:p>
            <a:r>
              <a:rPr lang="en-US" dirty="0"/>
              <a:t>The </a:t>
            </a:r>
            <a:r>
              <a:rPr lang="en-US" b="1" dirty="0"/>
              <a:t>Proportional</a:t>
            </a:r>
            <a:r>
              <a:rPr lang="en-US" dirty="0"/>
              <a:t> term reacts to the </a:t>
            </a:r>
            <a:r>
              <a:rPr lang="en-US" b="1" dirty="0"/>
              <a:t>current error</a:t>
            </a:r>
            <a:r>
              <a:rPr lang="en-US" dirty="0"/>
              <a:t>. It's the primary force of the controller</a:t>
            </a:r>
          </a:p>
          <a:p>
            <a:endParaRPr lang="en-GB" dirty="0"/>
          </a:p>
          <a:p>
            <a:r>
              <a:rPr lang="en-GB" dirty="0"/>
              <a:t>KI: Integral</a:t>
            </a:r>
          </a:p>
          <a:p>
            <a:r>
              <a:rPr lang="en-US" dirty="0"/>
              <a:t>The </a:t>
            </a:r>
            <a:r>
              <a:rPr lang="en-US" b="1" dirty="0"/>
              <a:t>Integral</a:t>
            </a:r>
            <a:r>
              <a:rPr lang="en-US" dirty="0"/>
              <a:t> term looks at the </a:t>
            </a:r>
            <a:r>
              <a:rPr lang="en-US" b="1" dirty="0"/>
              <a:t>accumulation of past errors</a:t>
            </a:r>
            <a:r>
              <a:rPr lang="en-US" dirty="0"/>
              <a:t>. Its job is to eliminate small, persistent errors that the proportional term alone can't fix (this is called steady-state error).</a:t>
            </a:r>
          </a:p>
          <a:p>
            <a:endParaRPr lang="en-GB" dirty="0"/>
          </a:p>
          <a:p>
            <a:r>
              <a:rPr lang="en-GB" dirty="0"/>
              <a:t>KD: derivative</a:t>
            </a:r>
          </a:p>
          <a:p>
            <a:r>
              <a:rPr lang="en-US" dirty="0"/>
              <a:t>The </a:t>
            </a:r>
            <a:r>
              <a:rPr lang="en-US" b="1" dirty="0"/>
              <a:t>Derivative</a:t>
            </a:r>
            <a:r>
              <a:rPr lang="en-US" dirty="0"/>
              <a:t> term looks at the </a:t>
            </a:r>
            <a:r>
              <a:rPr lang="en-US" b="1" dirty="0"/>
              <a:t>rate of change of the error</a:t>
            </a:r>
            <a:r>
              <a:rPr lang="en-US" dirty="0"/>
              <a:t>. It predicts the future error and acts as a brake or damper to prevent the controller from overshooting the target.</a:t>
            </a:r>
          </a:p>
          <a:p>
            <a:endParaRPr lang="en-US" dirty="0"/>
          </a:p>
          <a:p>
            <a:endParaRPr lang="en-US" dirty="0"/>
          </a:p>
          <a:p>
            <a:r>
              <a:rPr lang="en-US" dirty="0"/>
              <a:t>RL AGENT:</a:t>
            </a:r>
            <a:br>
              <a:rPr lang="en-US" dirty="0"/>
            </a:br>
            <a:r>
              <a:rPr lang="en-US" dirty="0"/>
              <a:t>Played around with the learning rate (0.003-&gt;0.001), number of steps (2048-&gt;40</a:t>
            </a:r>
            <a:r>
              <a:rPr lang="ro-RO" dirty="0"/>
              <a:t>96), making the reward function more agressive from 150 to 200.</a:t>
            </a:r>
            <a:endParaRPr lang="en-US"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21</a:t>
            </a:fld>
            <a:endParaRPr lang="en-US" noProof="0" dirty="0"/>
          </a:p>
        </p:txBody>
      </p:sp>
    </p:spTree>
    <p:extLst>
      <p:ext uri="{BB962C8B-B14F-4D97-AF65-F5344CB8AC3E}">
        <p14:creationId xmlns:p14="http://schemas.microsoft.com/office/powerpoint/2010/main" val="1068090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70119-C52E-7116-8197-5F9AEA3ECD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E8D02-667C-B223-9227-F7CD7DD4C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1A5708-817F-F835-08DB-8A8E921657DE}"/>
              </a:ext>
            </a:extLst>
          </p:cNvPr>
          <p:cNvSpPr>
            <a:spLocks noGrp="1"/>
          </p:cNvSpPr>
          <p:nvPr>
            <p:ph type="body" idx="1"/>
          </p:nvPr>
        </p:nvSpPr>
        <p:spPr/>
        <p:txBody>
          <a:bodyPr/>
          <a:lstStyle/>
          <a:p>
            <a:r>
              <a:rPr lang="en-GB" dirty="0"/>
              <a:t>Pid:</a:t>
            </a:r>
          </a:p>
          <a:p>
            <a:r>
              <a:rPr lang="en-GB" dirty="0"/>
              <a:t>KP: proportional</a:t>
            </a:r>
          </a:p>
          <a:p>
            <a:r>
              <a:rPr lang="en-US" dirty="0"/>
              <a:t>The </a:t>
            </a:r>
            <a:r>
              <a:rPr lang="en-US" b="1" dirty="0"/>
              <a:t>Proportional</a:t>
            </a:r>
            <a:r>
              <a:rPr lang="en-US" dirty="0"/>
              <a:t> term reacts to the </a:t>
            </a:r>
            <a:r>
              <a:rPr lang="en-US" b="1" dirty="0"/>
              <a:t>current error</a:t>
            </a:r>
            <a:r>
              <a:rPr lang="en-US" dirty="0"/>
              <a:t>. It's the primary force of the controller</a:t>
            </a:r>
          </a:p>
          <a:p>
            <a:endParaRPr lang="en-GB" dirty="0"/>
          </a:p>
          <a:p>
            <a:r>
              <a:rPr lang="en-GB" dirty="0"/>
              <a:t>KI: Integral</a:t>
            </a:r>
          </a:p>
          <a:p>
            <a:r>
              <a:rPr lang="en-US" dirty="0"/>
              <a:t>The </a:t>
            </a:r>
            <a:r>
              <a:rPr lang="en-US" b="1" dirty="0"/>
              <a:t>Integral</a:t>
            </a:r>
            <a:r>
              <a:rPr lang="en-US" dirty="0"/>
              <a:t> term looks at the </a:t>
            </a:r>
            <a:r>
              <a:rPr lang="en-US" b="1" dirty="0"/>
              <a:t>accumulation of past errors</a:t>
            </a:r>
            <a:r>
              <a:rPr lang="en-US" dirty="0"/>
              <a:t>. Its job is to eliminate small, persistent errors that the proportional term alone can't fix (this is called steady-state error).</a:t>
            </a:r>
          </a:p>
          <a:p>
            <a:endParaRPr lang="en-GB" dirty="0"/>
          </a:p>
          <a:p>
            <a:r>
              <a:rPr lang="en-GB" dirty="0"/>
              <a:t>KD: derivative</a:t>
            </a:r>
          </a:p>
          <a:p>
            <a:r>
              <a:rPr lang="en-US" dirty="0"/>
              <a:t>The </a:t>
            </a:r>
            <a:r>
              <a:rPr lang="en-US" b="1" dirty="0"/>
              <a:t>Derivative</a:t>
            </a:r>
            <a:r>
              <a:rPr lang="en-US" dirty="0"/>
              <a:t> term looks at the </a:t>
            </a:r>
            <a:r>
              <a:rPr lang="en-US" b="1" dirty="0"/>
              <a:t>rate of change of the error</a:t>
            </a:r>
            <a:r>
              <a:rPr lang="en-US" dirty="0"/>
              <a:t>. It predicts the future error and acts as a brake or damper to prevent the controller from overshooting the target.</a:t>
            </a:r>
          </a:p>
          <a:p>
            <a:endParaRPr lang="en-US" dirty="0"/>
          </a:p>
          <a:p>
            <a:endParaRPr lang="en-US" dirty="0"/>
          </a:p>
          <a:p>
            <a:r>
              <a:rPr lang="en-US" dirty="0"/>
              <a:t>RL AGENT:</a:t>
            </a:r>
            <a:br>
              <a:rPr lang="en-US" dirty="0"/>
            </a:br>
            <a:r>
              <a:rPr lang="en-US" dirty="0"/>
              <a:t>Played around with the learning rate (0.003-&gt;0.001), number of steps (2048-&gt;40</a:t>
            </a:r>
            <a:r>
              <a:rPr lang="ro-RO" dirty="0"/>
              <a:t>96), making the reward function more agressive from 150 to 200.</a:t>
            </a:r>
            <a:endParaRPr lang="en-US" dirty="0"/>
          </a:p>
        </p:txBody>
      </p:sp>
      <p:sp>
        <p:nvSpPr>
          <p:cNvPr id="4" name="Footer Placeholder 3">
            <a:extLst>
              <a:ext uri="{FF2B5EF4-FFF2-40B4-BE49-F238E27FC236}">
                <a16:creationId xmlns:a16="http://schemas.microsoft.com/office/drawing/2014/main" id="{6AA976A2-FFD9-64CA-7715-1F48A0B8F966}"/>
              </a:ext>
            </a:extLst>
          </p:cNvPr>
          <p:cNvSpPr>
            <a:spLocks noGrp="1"/>
          </p:cNvSpPr>
          <p:nvPr>
            <p:ph type="ftr" sz="quarter" idx="4"/>
          </p:nvPr>
        </p:nvSpPr>
        <p:spPr/>
        <p:txBody>
          <a:bodyPr/>
          <a:lstStyle/>
          <a:p>
            <a:r>
              <a:rPr lang="en-US" noProof="0"/>
              <a:t>Add footer</a:t>
            </a:r>
            <a:endParaRPr lang="en-US" noProof="0" dirty="0"/>
          </a:p>
        </p:txBody>
      </p:sp>
      <p:sp>
        <p:nvSpPr>
          <p:cNvPr id="5" name="Slide Number Placeholder 4">
            <a:extLst>
              <a:ext uri="{FF2B5EF4-FFF2-40B4-BE49-F238E27FC236}">
                <a16:creationId xmlns:a16="http://schemas.microsoft.com/office/drawing/2014/main" id="{D2CDD8AA-A817-6E07-40AF-A49F10B7DF92}"/>
              </a:ext>
            </a:extLst>
          </p:cNvPr>
          <p:cNvSpPr>
            <a:spLocks noGrp="1"/>
          </p:cNvSpPr>
          <p:nvPr>
            <p:ph type="sldNum" sz="quarter" idx="5"/>
          </p:nvPr>
        </p:nvSpPr>
        <p:spPr/>
        <p:txBody>
          <a:bodyPr/>
          <a:lstStyle/>
          <a:p>
            <a:fld id="{8530193B-564F-4854-8A52-728F3FB19C85}" type="slidenum">
              <a:rPr lang="en-US" noProof="0" smtClean="0"/>
              <a:t>22</a:t>
            </a:fld>
            <a:endParaRPr lang="en-US" noProof="0" dirty="0"/>
          </a:p>
        </p:txBody>
      </p:sp>
    </p:spTree>
    <p:extLst>
      <p:ext uri="{BB962C8B-B14F-4D97-AF65-F5344CB8AC3E}">
        <p14:creationId xmlns:p14="http://schemas.microsoft.com/office/powerpoint/2010/main" val="743064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assumptions made during the making of the final computer vision pipeline.</a:t>
            </a:r>
            <a:endParaRPr lang="en-US"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24</a:t>
            </a:fld>
            <a:endParaRPr lang="en-US" noProof="0" dirty="0"/>
          </a:p>
        </p:txBody>
      </p:sp>
    </p:spTree>
    <p:extLst>
      <p:ext uri="{BB962C8B-B14F-4D97-AF65-F5344CB8AC3E}">
        <p14:creationId xmlns:p14="http://schemas.microsoft.com/office/powerpoint/2010/main" val="4276532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dirty="0"/>
              <a:t>My</a:t>
            </a:r>
            <a:r>
              <a:rPr lang="en-GB" dirty="0"/>
              <a:t> model has two main limitations. </a:t>
            </a:r>
            <a:r>
              <a:rPr lang="en-US" dirty="0"/>
              <a:t>First, as you can see here, it struggles with very small, newly germinated roots. In the example image here, it only detected a speck as a root. Second, in very dense and overlapping root systems, identifying the single primary root becomes challenging, and it goes along with the first longest skeleton it can find, if they are separated.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limitation that deserves to be mentioned here is the data one, as the datasets did not have a lot of diverse data or better annotated data to produce higher quality results. </a:t>
            </a:r>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26</a:t>
            </a:fld>
            <a:endParaRPr lang="en-US" noProof="0" dirty="0"/>
          </a:p>
        </p:txBody>
      </p:sp>
    </p:spTree>
    <p:extLst>
      <p:ext uri="{BB962C8B-B14F-4D97-AF65-F5344CB8AC3E}">
        <p14:creationId xmlns:p14="http://schemas.microsoft.com/office/powerpoint/2010/main" val="388431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ro-RO" dirty="0"/>
              <a:t>Main scope</a:t>
            </a:r>
            <a:r>
              <a:rPr lang="en-GB" dirty="0"/>
              <a:t>: plant phenotyping</a:t>
            </a:r>
          </a:p>
          <a:p>
            <a:pPr marL="171450" indent="-171450">
              <a:buFontTx/>
              <a:buChar char="-"/>
            </a:pPr>
            <a:r>
              <a:rPr lang="en-GB" dirty="0" err="1"/>
              <a:t>Centered</a:t>
            </a:r>
            <a:r>
              <a:rPr lang="en-GB" dirty="0"/>
              <a:t> around Hades</a:t>
            </a:r>
          </a:p>
          <a:p>
            <a:pPr marL="171450" indent="-171450">
              <a:buFontTx/>
              <a:buChar char="-"/>
            </a:pPr>
            <a:r>
              <a:rPr lang="en-GB" dirty="0"/>
              <a:t>First part: CV -&gt; raw images of Arabidopsis and accurately predict roots</a:t>
            </a:r>
          </a:p>
          <a:p>
            <a:pPr marL="171450" indent="-171450">
              <a:buFontTx/>
              <a:buChar char="-"/>
            </a:pPr>
            <a:r>
              <a:rPr lang="en-GB" dirty="0"/>
              <a:t>Second part: Robotics</a:t>
            </a:r>
          </a:p>
          <a:p>
            <a:pPr marL="171450" indent="-171450">
              <a:buFontTx/>
              <a:buChar char="-"/>
            </a:pPr>
            <a:r>
              <a:rPr lang="en-GB" dirty="0"/>
              <a:t>Seamlessly integrate these parts to create a system that takes root coords and </a:t>
            </a:r>
            <a:r>
              <a:rPr lang="en-GB" dirty="0" err="1"/>
              <a:t>directy</a:t>
            </a:r>
            <a:r>
              <a:rPr lang="en-GB" dirty="0"/>
              <a:t> feeds them to the robotic controller.</a:t>
            </a:r>
            <a:endParaRPr lang="en-US"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761774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could get even better results with a better trained model. If the datasets would contain more data, than a model trained for even longer could produce better results.</a:t>
            </a:r>
            <a:endParaRPr lang="en-US"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28</a:t>
            </a:fld>
            <a:endParaRPr lang="en-US" noProof="0" dirty="0"/>
          </a:p>
        </p:txBody>
      </p:sp>
    </p:spTree>
    <p:extLst>
      <p:ext uri="{BB962C8B-B14F-4D97-AF65-F5344CB8AC3E}">
        <p14:creationId xmlns:p14="http://schemas.microsoft.com/office/powerpoint/2010/main" val="21960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Manual labour &amp; Human inconsistency</a:t>
            </a:r>
          </a:p>
          <a:p>
            <a:pPr marL="171450" indent="-171450">
              <a:buFontTx/>
              <a:buChar char="-"/>
            </a:pPr>
            <a:r>
              <a:rPr lang="en-GB" dirty="0"/>
              <a:t>Increase scale and speed of experiments</a:t>
            </a:r>
          </a:p>
          <a:p>
            <a:pPr marL="171450" indent="-171450">
              <a:buFontTx/>
              <a:buChar char="-"/>
            </a:pPr>
            <a:r>
              <a:rPr lang="en-GB" dirty="0"/>
              <a:t>Level of precision and consistency</a:t>
            </a:r>
          </a:p>
          <a:p>
            <a:pPr marL="171450" indent="-171450">
              <a:buFontTx/>
              <a:buChar char="-"/>
            </a:pPr>
            <a:r>
              <a:rPr lang="en-GB" dirty="0"/>
              <a:t>Accelerating pace of discovery</a:t>
            </a:r>
            <a:endParaRPr lang="en-US"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470306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final model selected for the pipeline is a custom U-net model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Trained on </a:t>
            </a:r>
            <a:r>
              <a:rPr lang="en-GB" dirty="0" err="1"/>
              <a:t>patchified</a:t>
            </a:r>
            <a:r>
              <a:rPr lang="en-GB" dirty="0"/>
              <a:t> dataset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Val_f1 of 0.837 -&gt; model is both precise and comprehensive at identifying root pixels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It does not wildly guess or missing large sections of the roots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SMAPE -&gt; 6% different from true length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For a biological measurement -&gt; demonstrates success of the entire pipeline</a:t>
            </a:r>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2841179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16ED2-E5ED-4098-FB0D-BD68FCDD01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060D59-305F-FE11-2140-07EE12B5D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DCE651-5D97-0541-214E-993FED7DACFE}"/>
              </a:ext>
            </a:extLst>
          </p:cNvPr>
          <p:cNvSpPr>
            <a:spLocks noGrp="1"/>
          </p:cNvSpPr>
          <p:nvPr>
            <p:ph type="body" idx="1"/>
          </p:nvPr>
        </p:nvSpPr>
        <p:spPr/>
        <p:txBody>
          <a:bodyPr/>
          <a:lstStyle/>
          <a:p>
            <a:r>
              <a:rPr lang="en-US" b="1" dirty="0"/>
              <a:t>Loss Curve</a:t>
            </a:r>
            <a:r>
              <a:rPr lang="en-US" dirty="0"/>
              <a:t>: </a:t>
            </a:r>
          </a:p>
          <a:p>
            <a:r>
              <a:rPr lang="en-US" dirty="0"/>
              <a:t>Both the training and validation loss decrease rapidly and then flatten out.</a:t>
            </a:r>
          </a:p>
          <a:p>
            <a:r>
              <a:rPr lang="en-US" dirty="0"/>
              <a:t> Crucially, the </a:t>
            </a:r>
            <a:r>
              <a:rPr lang="en-US" b="1" dirty="0"/>
              <a:t>validation loss stays low</a:t>
            </a:r>
            <a:r>
              <a:rPr lang="en-US" dirty="0"/>
              <a:t> and doesn't start creeping up. </a:t>
            </a:r>
          </a:p>
          <a:p>
            <a:r>
              <a:rPr lang="en-US" dirty="0"/>
              <a:t>This is the classic sign of a well-generalized model that is </a:t>
            </a:r>
            <a:r>
              <a:rPr lang="en-US" b="1" dirty="0"/>
              <a:t>not overfitting</a:t>
            </a:r>
            <a:r>
              <a:rPr lang="en-US" dirty="0"/>
              <a:t>. </a:t>
            </a:r>
          </a:p>
          <a:p>
            <a:endParaRPr lang="en-US" dirty="0"/>
          </a:p>
          <a:p>
            <a:r>
              <a:rPr lang="en-US" b="1" dirty="0"/>
              <a:t>F1 Curve</a:t>
            </a:r>
            <a:r>
              <a:rPr lang="en-US" dirty="0"/>
              <a:t>: </a:t>
            </a:r>
          </a:p>
          <a:p>
            <a:r>
              <a:rPr lang="en-US" dirty="0"/>
              <a:t>This mirrors the loss curve. </a:t>
            </a:r>
          </a:p>
          <a:p>
            <a:r>
              <a:rPr lang="en-US" dirty="0"/>
              <a:t>Both training and validation F1 scores shoot up quickly and then plateau at a high level. </a:t>
            </a:r>
          </a:p>
          <a:p>
            <a:r>
              <a:rPr lang="en-US" dirty="0"/>
              <a:t>The fact that the val_f1 is so close to the train_f1 confirms that the model performs almost as well on data it has never seen as it does on the data it was trained on.</a:t>
            </a:r>
          </a:p>
        </p:txBody>
      </p:sp>
      <p:sp>
        <p:nvSpPr>
          <p:cNvPr id="4" name="Footer Placeholder 3">
            <a:extLst>
              <a:ext uri="{FF2B5EF4-FFF2-40B4-BE49-F238E27FC236}">
                <a16:creationId xmlns:a16="http://schemas.microsoft.com/office/drawing/2014/main" id="{17CDC3AB-6A66-71BE-4FF2-0CC17CFABFC3}"/>
              </a:ext>
            </a:extLst>
          </p:cNvPr>
          <p:cNvSpPr>
            <a:spLocks noGrp="1"/>
          </p:cNvSpPr>
          <p:nvPr>
            <p:ph type="ftr" sz="quarter" idx="4"/>
          </p:nvPr>
        </p:nvSpPr>
        <p:spPr/>
        <p:txBody>
          <a:bodyPr/>
          <a:lstStyle/>
          <a:p>
            <a:r>
              <a:rPr lang="en-US" noProof="0"/>
              <a:t>Add footer</a:t>
            </a:r>
            <a:endParaRPr lang="en-US" noProof="0" dirty="0"/>
          </a:p>
        </p:txBody>
      </p:sp>
      <p:sp>
        <p:nvSpPr>
          <p:cNvPr id="5" name="Slide Number Placeholder 4">
            <a:extLst>
              <a:ext uri="{FF2B5EF4-FFF2-40B4-BE49-F238E27FC236}">
                <a16:creationId xmlns:a16="http://schemas.microsoft.com/office/drawing/2014/main" id="{85D36285-F36B-474D-0D2A-E47A4CB3F326}"/>
              </a:ext>
            </a:extLst>
          </p:cNvPr>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1118650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model covers ground truths very well, especially for the main, thicker parts of the root. </a:t>
            </a:r>
            <a:endParaRPr lang="en-US"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2011467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a:t>Examples of raw predictions.</a:t>
            </a:r>
            <a:endParaRPr lang="en-US"/>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4118241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Preprocessing:</a:t>
            </a:r>
            <a:endParaRPr lang="en-US" sz="1200" b="0" i="1" kern="1200" dirty="0">
              <a:solidFill>
                <a:schemeClr val="tx1"/>
              </a:solidFill>
              <a:effectLst/>
              <a:latin typeface="+mn-lt"/>
              <a:ea typeface="+mn-ea"/>
              <a:cs typeface="+mn-cs"/>
            </a:endParaRPr>
          </a:p>
          <a:p>
            <a:r>
              <a:rPr lang="en-US" i="0" dirty="0"/>
              <a:t>Padding + cropped + </a:t>
            </a:r>
            <a:r>
              <a:rPr lang="en-US" i="0" dirty="0" err="1"/>
              <a:t>patchified</a:t>
            </a:r>
            <a:endParaRPr lang="en-US" i="0" dirty="0"/>
          </a:p>
          <a:p>
            <a:r>
              <a:rPr lang="en-US" i="0" dirty="0"/>
              <a:t>Model predicts</a:t>
            </a:r>
          </a:p>
          <a:p>
            <a:r>
              <a:rPr lang="en-US" i="0" dirty="0"/>
              <a:t>Mask is reconstructed</a:t>
            </a:r>
          </a:p>
          <a:p>
            <a:endParaRPr lang="en-US" i="0" dirty="0"/>
          </a:p>
          <a:p>
            <a:r>
              <a:rPr lang="en-US" i="1" dirty="0"/>
              <a:t>Post-processing:</a:t>
            </a:r>
          </a:p>
          <a:p>
            <a:r>
              <a:rPr lang="en-US" i="0" dirty="0"/>
              <a:t>Thresholding of 0.1 to binarize masks</a:t>
            </a:r>
          </a:p>
          <a:p>
            <a:r>
              <a:rPr lang="en-US" i="0" dirty="0"/>
              <a:t>Masks are refined by filtering out components</a:t>
            </a:r>
          </a:p>
          <a:p>
            <a:r>
              <a:rPr lang="en-US" i="0" dirty="0"/>
              <a:t>Next cropping sequence</a:t>
            </a:r>
          </a:p>
          <a:p>
            <a:endParaRPr lang="en-US" i="0" dirty="0"/>
          </a:p>
          <a:p>
            <a:r>
              <a:rPr lang="en-US" i="1" dirty="0"/>
              <a:t>Find main root component:</a:t>
            </a:r>
          </a:p>
          <a:p>
            <a:r>
              <a:rPr lang="en-US" i="0" dirty="0"/>
              <a:t>Image is segmented into 5 regions</a:t>
            </a:r>
          </a:p>
          <a:p>
            <a:r>
              <a:rPr lang="en-US" i="0" dirty="0"/>
              <a:t>Keep objects w aspect ratio &gt;= 1.5</a:t>
            </a:r>
          </a:p>
          <a:p>
            <a:r>
              <a:rPr lang="en-US" i="0" dirty="0"/>
              <a:t>Valid starting zone : top 30% of the image</a:t>
            </a:r>
          </a:p>
          <a:p>
            <a:r>
              <a:rPr lang="en-US" i="0" dirty="0"/>
              <a:t>Filter objects lower than 200px</a:t>
            </a:r>
          </a:p>
          <a:p>
            <a:endParaRPr lang="en-US" i="0" dirty="0"/>
          </a:p>
          <a:p>
            <a:r>
              <a:rPr lang="en-US" i="1" dirty="0"/>
              <a:t>Extract main root:</a:t>
            </a:r>
          </a:p>
          <a:p>
            <a:r>
              <a:rPr lang="en-US" i="0" dirty="0"/>
              <a:t>Skeletonize images</a:t>
            </a:r>
          </a:p>
          <a:p>
            <a:r>
              <a:rPr lang="en-US" i="0" dirty="0"/>
              <a:t>Function evaluates all possible paths between root tips</a:t>
            </a:r>
          </a:p>
          <a:p>
            <a:r>
              <a:rPr lang="en-US" i="0" dirty="0"/>
              <a:t>Score</a:t>
            </a:r>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3406055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Talk a bit here as well.</a:t>
            </a:r>
            <a:endParaRPr lang="en-US" dirty="0"/>
          </a:p>
        </p:txBody>
      </p:sp>
      <p:sp>
        <p:nvSpPr>
          <p:cNvPr id="4" name="Footer Placeholder 3"/>
          <p:cNvSpPr>
            <a:spLocks noGrp="1"/>
          </p:cNvSpPr>
          <p:nvPr>
            <p:ph type="ftr" sz="quarter" idx="4"/>
          </p:nvPr>
        </p:nvSpPr>
        <p:spPr/>
        <p:txBody>
          <a:bodyPr/>
          <a:lstStyle/>
          <a:p>
            <a:r>
              <a:rPr lang="en-US" noProof="0"/>
              <a:t>Add footer</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1968969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10689336" cy="3383280"/>
          </a:xfrm>
        </p:spPr>
        <p:txBody>
          <a:bodyPr lIns="91440" tIns="45720" rIns="91440" bIns="45720" anchor="t"/>
          <a:lstStyle>
            <a:lvl1pPr>
              <a:defRPr sz="6000" b="1">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4718304"/>
            <a:ext cx="5367528" cy="1371600"/>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19" name="Graphic 18">
            <a:extLst>
              <a:ext uri="{FF2B5EF4-FFF2-40B4-BE49-F238E27FC236}">
                <a16:creationId xmlns:a16="http://schemas.microsoft.com/office/drawing/2014/main" id="{BD2B87EC-C19D-D312-C5D1-68C7B3D3F34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77" r="47068" b="26177"/>
          <a:stretch/>
        </p:blipFill>
        <p:spPr>
          <a:xfrm rot="5400000" flipH="1" flipV="1">
            <a:off x="8037001" y="-183083"/>
            <a:ext cx="3971922" cy="4338081"/>
          </a:xfrm>
          <a:prstGeom prst="rect">
            <a:avLst/>
          </a:prstGeom>
        </p:spPr>
      </p:pic>
      <p:pic>
        <p:nvPicPr>
          <p:cNvPr id="17" name="Graphic 16">
            <a:extLst>
              <a:ext uri="{FF2B5EF4-FFF2-40B4-BE49-F238E27FC236}">
                <a16:creationId xmlns:a16="http://schemas.microsoft.com/office/drawing/2014/main" id="{CA27C1C0-4175-DDF3-7F04-05A1FF4F83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1" r="26660" b="31913"/>
          <a:stretch/>
        </p:blipFill>
        <p:spPr>
          <a:xfrm flipH="1">
            <a:off x="-2" y="2786671"/>
            <a:ext cx="2626743" cy="4071330"/>
          </a:xfrm>
          <a:prstGeom prst="rect">
            <a:avLst/>
          </a:prstGeom>
        </p:spPr>
      </p:pic>
      <p:pic>
        <p:nvPicPr>
          <p:cNvPr id="15" name="Graphic 14">
            <a:extLst>
              <a:ext uri="{FF2B5EF4-FFF2-40B4-BE49-F238E27FC236}">
                <a16:creationId xmlns:a16="http://schemas.microsoft.com/office/drawing/2014/main" id="{8F59A96A-1EEC-D106-BC8B-FBC3D022D6C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49606"/>
          <a:stretch/>
        </p:blipFill>
        <p:spPr>
          <a:xfrm flipH="1">
            <a:off x="1634272" y="4519948"/>
            <a:ext cx="3527989" cy="2338052"/>
          </a:xfrm>
          <a:prstGeom prst="rect">
            <a:avLst/>
          </a:prstGeom>
        </p:spPr>
      </p:pic>
    </p:spTree>
    <p:extLst>
      <p:ext uri="{BB962C8B-B14F-4D97-AF65-F5344CB8AC3E}">
        <p14:creationId xmlns:p14="http://schemas.microsoft.com/office/powerpoint/2010/main" val="3809289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76272"/>
            <a:ext cx="10652760"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2371214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768096" y="996696"/>
            <a:ext cx="8668512" cy="2432304"/>
          </a:xfrm>
        </p:spPr>
        <p:txBody>
          <a:bodyPr lIns="91440" tIns="45720" rIns="91440" bIns="45720" anchor="t"/>
          <a:lstStyle>
            <a:lvl1pPr>
              <a:defRPr sz="6000" b="1">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6099048" y="3429000"/>
            <a:ext cx="5340096" cy="2660904"/>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7" name="Graphic 6">
            <a:extLst>
              <a:ext uri="{FF2B5EF4-FFF2-40B4-BE49-F238E27FC236}">
                <a16:creationId xmlns:a16="http://schemas.microsoft.com/office/drawing/2014/main" id="{F291867A-07AF-138A-AC57-59D328A6095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 r="19404" b="26232"/>
          <a:stretch/>
        </p:blipFill>
        <p:spPr>
          <a:xfrm rot="5400000" flipH="1" flipV="1">
            <a:off x="8651875" y="625473"/>
            <a:ext cx="4165601" cy="2914652"/>
          </a:xfrm>
          <a:prstGeom prst="rect">
            <a:avLst/>
          </a:prstGeom>
        </p:spPr>
      </p:pic>
      <p:pic>
        <p:nvPicPr>
          <p:cNvPr id="8" name="Graphic 7">
            <a:extLst>
              <a:ext uri="{FF2B5EF4-FFF2-40B4-BE49-F238E27FC236}">
                <a16:creationId xmlns:a16="http://schemas.microsoft.com/office/drawing/2014/main" id="{1F7C5AD9-C0FD-61EF-DDC7-8F470141994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533" t="-8495" r="43883" b="25558"/>
          <a:stretch/>
        </p:blipFill>
        <p:spPr>
          <a:xfrm>
            <a:off x="10201275" y="1898651"/>
            <a:ext cx="1990725" cy="4959349"/>
          </a:xfrm>
          <a:prstGeom prst="rect">
            <a:avLst/>
          </a:prstGeom>
        </p:spPr>
      </p:pic>
      <p:pic>
        <p:nvPicPr>
          <p:cNvPr id="9" name="Graphic 8">
            <a:extLst>
              <a:ext uri="{FF2B5EF4-FFF2-40B4-BE49-F238E27FC236}">
                <a16:creationId xmlns:a16="http://schemas.microsoft.com/office/drawing/2014/main" id="{3398A539-AF73-E115-3EDF-231BC59E68D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027" t="1169" r="27094" b="32980"/>
          <a:stretch/>
        </p:blipFill>
        <p:spPr>
          <a:xfrm rot="10800000" flipV="1">
            <a:off x="-1" y="2988379"/>
            <a:ext cx="5335584" cy="3869622"/>
          </a:xfrm>
          <a:prstGeom prst="rect">
            <a:avLst/>
          </a:prstGeom>
        </p:spPr>
      </p:pic>
    </p:spTree>
    <p:extLst>
      <p:ext uri="{BB962C8B-B14F-4D97-AF65-F5344CB8AC3E}">
        <p14:creationId xmlns:p14="http://schemas.microsoft.com/office/powerpoint/2010/main" val="182776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Tree>
    <p:extLst>
      <p:ext uri="{BB962C8B-B14F-4D97-AF65-F5344CB8AC3E}">
        <p14:creationId xmlns:p14="http://schemas.microsoft.com/office/powerpoint/2010/main" val="3055016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image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4892040" y="996696"/>
            <a:ext cx="6528816" cy="914400"/>
          </a:xfrm>
        </p:spPr>
        <p:txBody>
          <a:body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3C7080A-051C-2507-F252-F68346430154}"/>
              </a:ext>
            </a:extLst>
          </p:cNvPr>
          <p:cNvSpPr>
            <a:spLocks noGrp="1"/>
          </p:cNvSpPr>
          <p:nvPr>
            <p:ph type="pic" sz="quarter" idx="13"/>
          </p:nvPr>
        </p:nvSpPr>
        <p:spPr>
          <a:xfrm>
            <a:off x="457200" y="996950"/>
            <a:ext cx="3971925" cy="5857875"/>
          </a:xfrm>
        </p:spPr>
        <p:txBody>
          <a:bodyPr/>
          <a:lstStyle>
            <a:lvl1pPr marL="0" indent="0">
              <a:buNone/>
              <a:defRPr/>
            </a:lvl1pPr>
          </a:lstStyle>
          <a:p>
            <a:r>
              <a:rPr lang="en-US"/>
              <a:t>Click icon to add picture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4919472" y="2130552"/>
            <a:ext cx="6510528" cy="3959352"/>
          </a:xfrm>
        </p:spPr>
        <p:txBody>
          <a:bodyPr anchor="b"/>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lvl1pPr algn="ctr">
              <a:defRPr/>
            </a:lvl1pPr>
          </a:lstStyle>
          <a:p>
            <a:fld id="{19B51A1E-902D-48AF-9020-955120F399B6}" type="slidenum">
              <a:rPr lang="en-US" smtClean="0"/>
              <a:pPr/>
              <a:t>‹#›</a:t>
            </a:fld>
            <a:endParaRPr lang="en-US" dirty="0"/>
          </a:p>
        </p:txBody>
      </p:sp>
    </p:spTree>
    <p:extLst>
      <p:ext uri="{BB962C8B-B14F-4D97-AF65-F5344CB8AC3E}">
        <p14:creationId xmlns:p14="http://schemas.microsoft.com/office/powerpoint/2010/main" val="249012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01">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1225296" y="1691640"/>
            <a:ext cx="7708392" cy="2916936"/>
          </a:xfrm>
        </p:spPr>
        <p:txBody>
          <a:bodyPr lIns="91440" tIns="45720" rIns="91440" bIns="45720" anchor="b"/>
          <a:lstStyle>
            <a:lvl1pPr>
              <a:defRPr sz="6000" b="1">
                <a:solidFill>
                  <a:schemeClr val="bg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AB9FF1EC-CF79-CED7-3907-6CC3EC921B45}"/>
              </a:ext>
            </a:extLst>
          </p:cNvPr>
          <p:cNvSpPr>
            <a:spLocks noGrp="1"/>
          </p:cNvSpPr>
          <p:nvPr>
            <p:ph type="body" sz="quarter" idx="10"/>
          </p:nvPr>
        </p:nvSpPr>
        <p:spPr>
          <a:xfrm>
            <a:off x="1225296" y="5001768"/>
            <a:ext cx="7251192" cy="1088136"/>
          </a:xfrm>
        </p:spPr>
        <p:txBody>
          <a:bodyPr anchor="b"/>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EDBCB114-3994-3B78-91C3-3970219AB0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5397" b="35439"/>
          <a:stretch/>
        </p:blipFill>
        <p:spPr>
          <a:xfrm rot="16200000">
            <a:off x="8573175" y="595473"/>
            <a:ext cx="3527989" cy="3709665"/>
          </a:xfrm>
          <a:prstGeom prst="rect">
            <a:avLst/>
          </a:prstGeom>
        </p:spPr>
      </p:pic>
      <p:pic>
        <p:nvPicPr>
          <p:cNvPr id="4" name="Graphic 3">
            <a:extLst>
              <a:ext uri="{FF2B5EF4-FFF2-40B4-BE49-F238E27FC236}">
                <a16:creationId xmlns:a16="http://schemas.microsoft.com/office/drawing/2014/main" id="{1954D399-E3CD-888F-FCF9-DA0F34C6439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25157" b="13214"/>
          <a:stretch/>
        </p:blipFill>
        <p:spPr>
          <a:xfrm>
            <a:off x="8329613" y="3429000"/>
            <a:ext cx="3862387" cy="3429000"/>
          </a:xfrm>
          <a:prstGeom prst="rect">
            <a:avLst/>
          </a:prstGeom>
        </p:spPr>
      </p:pic>
      <p:pic>
        <p:nvPicPr>
          <p:cNvPr id="5" name="Graphic 4">
            <a:extLst>
              <a:ext uri="{FF2B5EF4-FFF2-40B4-BE49-F238E27FC236}">
                <a16:creationId xmlns:a16="http://schemas.microsoft.com/office/drawing/2014/main" id="{4CC75E85-8A16-65D2-BB9D-7966D18A9C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47260" b="26651"/>
          <a:stretch/>
        </p:blipFill>
        <p:spPr>
          <a:xfrm rot="16200000" flipV="1">
            <a:off x="197728" y="-197735"/>
            <a:ext cx="3914776" cy="4310243"/>
          </a:xfrm>
          <a:prstGeom prst="rect">
            <a:avLst/>
          </a:prstGeom>
        </p:spPr>
      </p:pic>
    </p:spTree>
    <p:extLst>
      <p:ext uri="{BB962C8B-B14F-4D97-AF65-F5344CB8AC3E}">
        <p14:creationId xmlns:p14="http://schemas.microsoft.com/office/powerpoint/2010/main" val="3649684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a:xfrm>
            <a:off x="768096" y="996696"/>
            <a:ext cx="10652760" cy="914400"/>
          </a:xfrm>
        </p:spPr>
        <p:txBody>
          <a:body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768096"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373439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02">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01B-82D0-753E-153F-463C1DFF4EB8}"/>
              </a:ext>
            </a:extLst>
          </p:cNvPr>
          <p:cNvSpPr>
            <a:spLocks noGrp="1"/>
          </p:cNvSpPr>
          <p:nvPr>
            <p:ph type="title"/>
          </p:nvPr>
        </p:nvSpPr>
        <p:spPr>
          <a:xfrm>
            <a:off x="6099048" y="996696"/>
            <a:ext cx="5641848" cy="4855464"/>
          </a:xfrm>
        </p:spPr>
        <p:txBody>
          <a:bodyPr lIns="91440" tIns="45720" rIns="91440" bIns="45720" anchor="ctr"/>
          <a:lstStyle>
            <a:lvl1pPr>
              <a:defRPr sz="6000" b="1">
                <a:solidFill>
                  <a:schemeClr val="bg1"/>
                </a:solidFill>
              </a:defRPr>
            </a:lvl1pPr>
          </a:lstStyle>
          <a:p>
            <a:r>
              <a:rPr lang="en-US"/>
              <a:t>Click to edit Master title style</a:t>
            </a:r>
            <a:endParaRPr lang="en-US" dirty="0"/>
          </a:p>
        </p:txBody>
      </p:sp>
      <p:sp>
        <p:nvSpPr>
          <p:cNvPr id="927" name="Picture Placeholder 926">
            <a:extLst>
              <a:ext uri="{FF2B5EF4-FFF2-40B4-BE49-F238E27FC236}">
                <a16:creationId xmlns:a16="http://schemas.microsoft.com/office/drawing/2014/main" id="{E0D9F5FD-31A3-F83E-0559-2C0434E0046C}"/>
              </a:ext>
            </a:extLst>
          </p:cNvPr>
          <p:cNvSpPr>
            <a:spLocks noGrp="1"/>
          </p:cNvSpPr>
          <p:nvPr>
            <p:ph type="pic" sz="quarter" idx="13"/>
          </p:nvPr>
        </p:nvSpPr>
        <p:spPr>
          <a:xfrm>
            <a:off x="1078992" y="0"/>
            <a:ext cx="3971925" cy="5857875"/>
          </a:xfrm>
          <a:custGeom>
            <a:avLst/>
            <a:gdLst>
              <a:gd name="connsiteX0" fmla="*/ 0 w 3971925"/>
              <a:gd name="connsiteY0" fmla="*/ 0 h 5857875"/>
              <a:gd name="connsiteX1" fmla="*/ 3971925 w 3971925"/>
              <a:gd name="connsiteY1" fmla="*/ 0 h 5857875"/>
              <a:gd name="connsiteX2" fmla="*/ 3971925 w 3971925"/>
              <a:gd name="connsiteY2" fmla="*/ 5857875 h 5857875"/>
              <a:gd name="connsiteX3" fmla="*/ 1972187 w 3971925"/>
              <a:gd name="connsiteY3" fmla="*/ 5857875 h 5857875"/>
              <a:gd name="connsiteX4" fmla="*/ 1978760 w 3971925"/>
              <a:gd name="connsiteY4" fmla="*/ 5848548 h 5857875"/>
              <a:gd name="connsiteX5" fmla="*/ 2015275 w 3971925"/>
              <a:gd name="connsiteY5" fmla="*/ 5713664 h 5857875"/>
              <a:gd name="connsiteX6" fmla="*/ 2015275 w 3971925"/>
              <a:gd name="connsiteY6" fmla="*/ 5713663 h 5857875"/>
              <a:gd name="connsiteX7" fmla="*/ 2010932 w 3971925"/>
              <a:gd name="connsiteY7" fmla="*/ 5713083 h 5857875"/>
              <a:gd name="connsiteX8" fmla="*/ 2010064 w 3971925"/>
              <a:gd name="connsiteY8" fmla="*/ 5713083 h 5857875"/>
              <a:gd name="connsiteX9" fmla="*/ 1871116 w 3971925"/>
              <a:gd name="connsiteY9" fmla="*/ 5759476 h 5857875"/>
              <a:gd name="connsiteX10" fmla="*/ 1753300 w 3971925"/>
              <a:gd name="connsiteY10" fmla="*/ 5793691 h 5857875"/>
              <a:gd name="connsiteX11" fmla="*/ 1717404 w 3971925"/>
              <a:gd name="connsiteY11" fmla="*/ 5835082 h 5857875"/>
              <a:gd name="connsiteX12" fmla="*/ 1704691 w 3971925"/>
              <a:gd name="connsiteY12" fmla="*/ 5857875 h 5857875"/>
              <a:gd name="connsiteX13" fmla="*/ 0 w 3971925"/>
              <a:gd name="connsiteY13" fmla="*/ 5857875 h 585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1925" h="5857875">
                <a:moveTo>
                  <a:pt x="0" y="0"/>
                </a:moveTo>
                <a:lnTo>
                  <a:pt x="3971925" y="0"/>
                </a:lnTo>
                <a:lnTo>
                  <a:pt x="3971925" y="5857875"/>
                </a:lnTo>
                <a:lnTo>
                  <a:pt x="1972187" y="5857875"/>
                </a:lnTo>
                <a:lnTo>
                  <a:pt x="1978760" y="5848548"/>
                </a:lnTo>
                <a:cubicBezTo>
                  <a:pt x="2003551" y="5807990"/>
                  <a:pt x="2018531" y="5763681"/>
                  <a:pt x="2015275" y="5713664"/>
                </a:cubicBezTo>
                <a:lnTo>
                  <a:pt x="2015275" y="5713663"/>
                </a:lnTo>
                <a:cubicBezTo>
                  <a:pt x="2015275" y="5711343"/>
                  <a:pt x="2011801" y="5711343"/>
                  <a:pt x="2010932" y="5713083"/>
                </a:cubicBezTo>
                <a:cubicBezTo>
                  <a:pt x="2010643" y="5713083"/>
                  <a:pt x="2010354" y="5713083"/>
                  <a:pt x="2010064" y="5713083"/>
                </a:cubicBezTo>
                <a:cubicBezTo>
                  <a:pt x="1966643" y="5741499"/>
                  <a:pt x="1921774" y="5751937"/>
                  <a:pt x="1871116" y="5759476"/>
                </a:cubicBezTo>
                <a:cubicBezTo>
                  <a:pt x="1832326" y="5765275"/>
                  <a:pt x="1786010" y="5769045"/>
                  <a:pt x="1753300" y="5793691"/>
                </a:cubicBezTo>
                <a:cubicBezTo>
                  <a:pt x="1738970" y="5804419"/>
                  <a:pt x="1727463" y="5819134"/>
                  <a:pt x="1717404" y="5835082"/>
                </a:cubicBezTo>
                <a:lnTo>
                  <a:pt x="1704691" y="5857875"/>
                </a:lnTo>
                <a:lnTo>
                  <a:pt x="0" y="5857875"/>
                </a:lnTo>
                <a:close/>
              </a:path>
            </a:pathLst>
          </a:custGeom>
        </p:spPr>
        <p:txBody>
          <a:bodyPr wrap="square">
            <a:noAutofit/>
          </a:bodyPr>
          <a:lstStyle>
            <a:lvl1pPr marL="0" indent="0" algn="ctr">
              <a:buNone/>
              <a:defRPr>
                <a:solidFill>
                  <a:schemeClr val="bg1"/>
                </a:solidFill>
              </a:defRPr>
            </a:lvl1pPr>
          </a:lstStyle>
          <a:p>
            <a:r>
              <a:rPr lang="en-US"/>
              <a:t>Click icon to add picture</a:t>
            </a:r>
            <a:endParaRPr lang="en-US" dirty="0"/>
          </a:p>
        </p:txBody>
      </p:sp>
      <p:pic>
        <p:nvPicPr>
          <p:cNvPr id="7" name="Graphic 6">
            <a:extLst>
              <a:ext uri="{FF2B5EF4-FFF2-40B4-BE49-F238E27FC236}">
                <a16:creationId xmlns:a16="http://schemas.microsoft.com/office/drawing/2014/main" id="{AE730C61-B0A5-15E4-EBDC-4DAA74F0270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652" b="34005"/>
          <a:stretch/>
        </p:blipFill>
        <p:spPr>
          <a:xfrm rot="5400000" flipH="1" flipV="1">
            <a:off x="9278992" y="3944992"/>
            <a:ext cx="2764120" cy="3061895"/>
          </a:xfrm>
          <a:prstGeom prst="rect">
            <a:avLst/>
          </a:prstGeom>
        </p:spPr>
      </p:pic>
      <p:pic>
        <p:nvPicPr>
          <p:cNvPr id="876" name="Graphic 875">
            <a:extLst>
              <a:ext uri="{FF2B5EF4-FFF2-40B4-BE49-F238E27FC236}">
                <a16:creationId xmlns:a16="http://schemas.microsoft.com/office/drawing/2014/main" id="{1AD600CE-8F3B-12A6-46EE-EFDBB7A1BB9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3805" b="26651"/>
          <a:stretch/>
        </p:blipFill>
        <p:spPr>
          <a:xfrm rot="5400000">
            <a:off x="440621" y="2988379"/>
            <a:ext cx="3428999" cy="4310243"/>
          </a:xfrm>
          <a:prstGeom prst="rect">
            <a:avLst/>
          </a:prstGeom>
        </p:spPr>
      </p:pic>
    </p:spTree>
    <p:extLst>
      <p:ext uri="{BB962C8B-B14F-4D97-AF65-F5344CB8AC3E}">
        <p14:creationId xmlns:p14="http://schemas.microsoft.com/office/powerpoint/2010/main" val="41339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image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2" name="Picture Placeholder 7">
            <a:extLst>
              <a:ext uri="{FF2B5EF4-FFF2-40B4-BE49-F238E27FC236}">
                <a16:creationId xmlns:a16="http://schemas.microsoft.com/office/drawing/2014/main" id="{1153E704-93AB-7E5D-6EB0-56FA23E7BCC7}"/>
              </a:ext>
            </a:extLst>
          </p:cNvPr>
          <p:cNvSpPr>
            <a:spLocks noGrp="1"/>
          </p:cNvSpPr>
          <p:nvPr>
            <p:ph type="pic" sz="quarter" idx="13"/>
          </p:nvPr>
        </p:nvSpPr>
        <p:spPr>
          <a:xfrm>
            <a:off x="0" y="2130552"/>
            <a:ext cx="5641848" cy="3959352"/>
          </a:xfrm>
        </p:spPr>
        <p:txBody>
          <a:bodyPr/>
          <a:lstStyle>
            <a:lvl1pPr marL="0" indent="0">
              <a:buNone/>
              <a:defRPr/>
            </a:lvl1pPr>
          </a:lstStyle>
          <a:p>
            <a:r>
              <a:rPr lang="en-US"/>
              <a:t>Click icon to add picture</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2170702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910328"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6519672" y="2130552"/>
            <a:ext cx="4910328"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5692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AF073C-F11E-EB24-742E-8B7ED02C877E}"/>
              </a:ext>
            </a:extLst>
          </p:cNvPr>
          <p:cNvSpPr>
            <a:spLocks noGrp="1"/>
          </p:cNvSpPr>
          <p:nvPr>
            <p:ph type="title"/>
          </p:nvPr>
        </p:nvSpPr>
        <p:spPr/>
        <p:txBody>
          <a:bodyPr/>
          <a:lstStyle/>
          <a:p>
            <a:r>
              <a:rPr lang="en-US"/>
              <a:t>Click to edit Master title style</a:t>
            </a:r>
            <a:endParaRPr lang="en-US" dirty="0"/>
          </a:p>
        </p:txBody>
      </p:sp>
      <p:sp>
        <p:nvSpPr>
          <p:cNvPr id="5" name="Content Placeholder 5">
            <a:extLst>
              <a:ext uri="{FF2B5EF4-FFF2-40B4-BE49-F238E27FC236}">
                <a16:creationId xmlns:a16="http://schemas.microsoft.com/office/drawing/2014/main" id="{A88B6212-D12B-E47E-327B-D1DDE7D71397}"/>
              </a:ext>
            </a:extLst>
          </p:cNvPr>
          <p:cNvSpPr>
            <a:spLocks noGrp="1"/>
          </p:cNvSpPr>
          <p:nvPr>
            <p:ph sz="quarter" idx="13"/>
          </p:nvPr>
        </p:nvSpPr>
        <p:spPr>
          <a:xfrm>
            <a:off x="768096" y="2130552"/>
            <a:ext cx="4206240" cy="3959352"/>
          </a:xfrm>
        </p:spPr>
        <p:txBody>
          <a:bodyPr anchor="t"/>
          <a:lstStyle>
            <a:lvl1pPr marL="347472">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BC168D94-20DF-9647-607F-3DEBED05ECEB}"/>
              </a:ext>
            </a:extLst>
          </p:cNvPr>
          <p:cNvSpPr>
            <a:spLocks noGrp="1"/>
          </p:cNvSpPr>
          <p:nvPr>
            <p:ph sz="quarter" idx="12"/>
          </p:nvPr>
        </p:nvSpPr>
        <p:spPr>
          <a:xfrm>
            <a:off x="5513832" y="2176272"/>
            <a:ext cx="5907024" cy="39593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BB11874E-F900-D5BE-5274-49CBA7F946EC}"/>
              </a:ext>
            </a:extLst>
          </p:cNvPr>
          <p:cNvSpPr>
            <a:spLocks noGrp="1"/>
          </p:cNvSpPr>
          <p:nvPr>
            <p:ph type="ftr" sz="quarter" idx="11"/>
          </p:nvPr>
        </p:nvSpPr>
        <p:spPr/>
        <p:txBody>
          <a:bodyPr/>
          <a:lstStyle/>
          <a:p>
            <a:r>
              <a:rPr lang="en-US" dirty="0"/>
              <a:t>Add Footer</a:t>
            </a:r>
          </a:p>
        </p:txBody>
      </p:sp>
      <p:sp>
        <p:nvSpPr>
          <p:cNvPr id="3" name="Slide Number Placeholder 2">
            <a:extLst>
              <a:ext uri="{FF2B5EF4-FFF2-40B4-BE49-F238E27FC236}">
                <a16:creationId xmlns:a16="http://schemas.microsoft.com/office/drawing/2014/main" id="{E039C676-DCFE-2801-253F-061508F6110B}"/>
              </a:ext>
            </a:extLst>
          </p:cNvPr>
          <p:cNvSpPr>
            <a:spLocks noGrp="1"/>
          </p:cNvSpPr>
          <p:nvPr>
            <p:ph type="sldNum" sz="quarter" idx="10"/>
          </p:nvPr>
        </p:nvSpPr>
        <p:spPr/>
        <p:txBody>
          <a:bodyPr/>
          <a:lstStyle/>
          <a:p>
            <a:pPr algn="ctr"/>
            <a:fld id="{19B51A1E-902D-48AF-9020-955120F399B6}" type="slidenum">
              <a:rPr lang="en-US" smtClean="0"/>
              <a:pPr algn="ctr"/>
              <a:t>‹#›</a:t>
            </a:fld>
            <a:endParaRPr lang="en-US" dirty="0"/>
          </a:p>
        </p:txBody>
      </p:sp>
    </p:spTree>
    <p:extLst>
      <p:ext uri="{BB962C8B-B14F-4D97-AF65-F5344CB8AC3E}">
        <p14:creationId xmlns:p14="http://schemas.microsoft.com/office/powerpoint/2010/main" val="645539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768096" y="996696"/>
            <a:ext cx="10652760" cy="914400"/>
          </a:xfrm>
          <a:prstGeom prst="rect">
            <a:avLst/>
          </a:prstGeom>
          <a:noFill/>
        </p:spPr>
        <p:txBody>
          <a:bodyPr vert="horz" lIns="91440" tIns="45720" rIns="91440" bIns="45720" rtlCol="0" anchor="t">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768096" y="2450591"/>
            <a:ext cx="10652761" cy="34875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34800" y="6400800"/>
            <a:ext cx="457200" cy="457200"/>
          </a:xfrm>
          <a:prstGeom prst="rect">
            <a:avLst/>
          </a:prstGeom>
          <a:noFill/>
        </p:spPr>
        <p:txBody>
          <a:bodyPr anchor="ctr"/>
          <a:lstStyle>
            <a:lvl1pPr algn="ctr">
              <a:defRPr lang="en-US" sz="1200" b="1" i="0" smtClean="0">
                <a:solidFill>
                  <a:schemeClr val="accent3"/>
                </a:solidFill>
                <a:latin typeface="+mn-lt"/>
              </a:defRPr>
            </a:lvl1pPr>
          </a:lstStyle>
          <a:p>
            <a:fld id="{19B51A1E-902D-48AF-9020-955120F399B6}" type="slidenum">
              <a:rPr lang="en-US" smtClean="0"/>
              <a:pPr/>
              <a:t>‹#›</a:t>
            </a:fld>
            <a:endParaRPr lang="en-US" dirty="0"/>
          </a:p>
        </p:txBody>
      </p:sp>
      <p:sp>
        <p:nvSpPr>
          <p:cNvPr id="4" name="TextBox 3">
            <a:extLst>
              <a:ext uri="{FF2B5EF4-FFF2-40B4-BE49-F238E27FC236}">
                <a16:creationId xmlns:a16="http://schemas.microsoft.com/office/drawing/2014/main" id="{066E99AD-9348-1084-6E11-26968BDE3782}"/>
              </a:ext>
            </a:extLst>
          </p:cNvPr>
          <p:cNvSpPr txBox="1"/>
          <p:nvPr userDrawn="1"/>
        </p:nvSpPr>
        <p:spPr>
          <a:xfrm>
            <a:off x="11741419" y="-1537"/>
            <a:ext cx="457200" cy="457200"/>
          </a:xfrm>
          <a:prstGeom prst="rect">
            <a:avLst/>
          </a:prstGeom>
          <a:noFill/>
        </p:spPr>
        <p:txBody>
          <a:bodyPr wrap="square" rtlCol="0" anchor="ctr">
            <a:noAutofit/>
          </a:bodyPr>
          <a:lstStyle/>
          <a:p>
            <a:pPr algn="ctr"/>
            <a:r>
              <a:rPr lang="en-US" sz="4000" b="0" dirty="0">
                <a:solidFill>
                  <a:schemeClr val="accent3"/>
                </a:solidFill>
                <a:latin typeface="+mn-lt"/>
                <a:ea typeface="BIZ UDPGothic" panose="020B0400000000000000" pitchFamily="34" charset="-128"/>
              </a:rPr>
              <a:t>*</a:t>
            </a:r>
          </a:p>
        </p:txBody>
      </p:sp>
      <p:cxnSp>
        <p:nvCxnSpPr>
          <p:cNvPr id="5" name="Straight Connector 4">
            <a:extLst>
              <a:ext uri="{FF2B5EF4-FFF2-40B4-BE49-F238E27FC236}">
                <a16:creationId xmlns:a16="http://schemas.microsoft.com/office/drawing/2014/main" id="{12047422-8CC9-77AE-C87B-852011B8253E}"/>
              </a:ext>
            </a:extLst>
          </p:cNvPr>
          <p:cNvCxnSpPr>
            <a:cxnSpLocks/>
          </p:cNvCxnSpPr>
          <p:nvPr userDrawn="1"/>
        </p:nvCxnSpPr>
        <p:spPr>
          <a:xfrm>
            <a:off x="0" y="457200"/>
            <a:ext cx="12192000" cy="0"/>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C25401-8B16-54B2-8DFB-324B1C3F7DD3}"/>
              </a:ext>
            </a:extLst>
          </p:cNvPr>
          <p:cNvCxnSpPr>
            <a:cxnSpLocks/>
          </p:cNvCxnSpPr>
          <p:nvPr userDrawn="1"/>
        </p:nvCxnSpPr>
        <p:spPr>
          <a:xfrm>
            <a:off x="11734800" y="0"/>
            <a:ext cx="0" cy="6858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Footer Placeholder 5">
            <a:extLst>
              <a:ext uri="{FF2B5EF4-FFF2-40B4-BE49-F238E27FC236}">
                <a16:creationId xmlns:a16="http://schemas.microsoft.com/office/drawing/2014/main" id="{4702C82C-C24B-9094-A3C6-7670E28B8D16}"/>
              </a:ext>
            </a:extLst>
          </p:cNvPr>
          <p:cNvSpPr>
            <a:spLocks noGrp="1"/>
          </p:cNvSpPr>
          <p:nvPr>
            <p:ph type="ftr" sz="quarter" idx="3"/>
          </p:nvPr>
        </p:nvSpPr>
        <p:spPr>
          <a:xfrm rot="5400000">
            <a:off x="8991601" y="3200399"/>
            <a:ext cx="5943596" cy="457199"/>
          </a:xfrm>
          <a:prstGeom prst="rect">
            <a:avLst/>
          </a:prstGeom>
        </p:spPr>
        <p:txBody>
          <a:bodyPr anchor="ctr"/>
          <a:lstStyle>
            <a:lvl1pPr algn="ctr">
              <a:defRPr sz="1200" b="1" i="0" spc="0">
                <a:solidFill>
                  <a:schemeClr val="accent3"/>
                </a:solidFill>
                <a:latin typeface="+mn-lt"/>
              </a:defRPr>
            </a:lvl1pPr>
          </a:lstStyle>
          <a:p>
            <a:r>
              <a:rPr lang="en-US"/>
              <a:t>Add Footer</a:t>
            </a:r>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914400" rtl="0" eaLnBrk="1" latinLnBrk="0" hangingPunct="1">
        <a:lnSpc>
          <a:spcPct val="75000"/>
        </a:lnSpc>
        <a:spcBef>
          <a:spcPct val="0"/>
        </a:spcBef>
        <a:buNone/>
        <a:defRPr sz="4000" b="1" kern="1200" spc="-150" baseline="0">
          <a:solidFill>
            <a:schemeClr val="accent3"/>
          </a:solidFill>
          <a:latin typeface="+mj-lt"/>
          <a:ea typeface="+mj-ea"/>
          <a:cs typeface="+mj-cs"/>
        </a:defRPr>
      </a:lvl1pPr>
    </p:titleStyle>
    <p:bodyStyle>
      <a:lvl1pPr marL="347472"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125000"/>
        </a:lnSpc>
        <a:spcBef>
          <a:spcPts val="0"/>
        </a:spcBef>
        <a:buClrTx/>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7.png"/><Relationship Id="rId7" Type="http://schemas.openxmlformats.org/officeDocument/2006/relationships/image" Target="../media/image250.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customXml" Target="../ink/ink1.xml"/><Relationship Id="rId5" Type="http://schemas.openxmlformats.org/officeDocument/2006/relationships/image" Target="../media/image29.tif"/><Relationship Id="rId4" Type="http://schemas.openxmlformats.org/officeDocument/2006/relationships/image" Target="../media/image28.png"/><Relationship Id="rId9" Type="http://schemas.openxmlformats.org/officeDocument/2006/relationships/image" Target="../media/image26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9.t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0570-13B1-E20C-28EA-4514891DB373}"/>
              </a:ext>
            </a:extLst>
          </p:cNvPr>
          <p:cNvSpPr>
            <a:spLocks noGrp="1"/>
          </p:cNvSpPr>
          <p:nvPr>
            <p:ph type="title"/>
          </p:nvPr>
        </p:nvSpPr>
        <p:spPr>
          <a:xfrm>
            <a:off x="607454" y="768096"/>
            <a:ext cx="8175358" cy="2777209"/>
          </a:xfrm>
        </p:spPr>
        <p:txBody>
          <a:bodyPr/>
          <a:lstStyle/>
          <a:p>
            <a:r>
              <a:rPr lang="en-US" dirty="0"/>
              <a:t>AI and the Arabidopsis thaliana</a:t>
            </a:r>
            <a:br>
              <a:rPr lang="en-US" dirty="0"/>
            </a:br>
            <a:br>
              <a:rPr lang="en-US" dirty="0"/>
            </a:br>
            <a:r>
              <a:rPr lang="en-US" sz="3600" dirty="0"/>
              <a:t>Technological solutions meet nature-based problems</a:t>
            </a:r>
          </a:p>
        </p:txBody>
      </p:sp>
      <p:sp>
        <p:nvSpPr>
          <p:cNvPr id="3" name="Text Placeholder 2">
            <a:extLst>
              <a:ext uri="{FF2B5EF4-FFF2-40B4-BE49-F238E27FC236}">
                <a16:creationId xmlns:a16="http://schemas.microsoft.com/office/drawing/2014/main" id="{E9D97285-76D8-7E4B-5301-2C5C7F50D0A6}"/>
              </a:ext>
            </a:extLst>
          </p:cNvPr>
          <p:cNvSpPr>
            <a:spLocks noGrp="1"/>
          </p:cNvSpPr>
          <p:nvPr>
            <p:ph type="body" sz="quarter" idx="10"/>
          </p:nvPr>
        </p:nvSpPr>
        <p:spPr>
          <a:xfrm>
            <a:off x="8782812" y="4926851"/>
            <a:ext cx="5367528" cy="1371600"/>
          </a:xfrm>
        </p:spPr>
        <p:txBody>
          <a:bodyPr/>
          <a:lstStyle/>
          <a:p>
            <a:r>
              <a:rPr lang="en-US" dirty="0"/>
              <a:t>Daria Elena </a:t>
            </a:r>
            <a:r>
              <a:rPr lang="en-GB" dirty="0" err="1"/>
              <a:t>Vl</a:t>
            </a:r>
            <a:r>
              <a:rPr lang="ro-RO" dirty="0"/>
              <a:t>ăduțu</a:t>
            </a:r>
            <a:endParaRPr lang="en-US" dirty="0"/>
          </a:p>
        </p:txBody>
      </p:sp>
      <p:pic>
        <p:nvPicPr>
          <p:cNvPr id="5" name="Picture 4">
            <a:extLst>
              <a:ext uri="{FF2B5EF4-FFF2-40B4-BE49-F238E27FC236}">
                <a16:creationId xmlns:a16="http://schemas.microsoft.com/office/drawing/2014/main" id="{0254CE5A-A157-D885-E0E2-7616E83214ED}"/>
              </a:ext>
            </a:extLst>
          </p:cNvPr>
          <p:cNvPicPr>
            <a:picLocks noChangeAspect="1"/>
          </p:cNvPicPr>
          <p:nvPr/>
        </p:nvPicPr>
        <p:blipFill>
          <a:blip r:embed="rId3"/>
          <a:stretch>
            <a:fillRect/>
          </a:stretch>
        </p:blipFill>
        <p:spPr>
          <a:xfrm>
            <a:off x="9749510" y="1093251"/>
            <a:ext cx="1319544" cy="2126897"/>
          </a:xfrm>
          <a:prstGeom prst="rect">
            <a:avLst/>
          </a:prstGeom>
        </p:spPr>
      </p:pic>
      <p:pic>
        <p:nvPicPr>
          <p:cNvPr id="7" name="Picture 6">
            <a:extLst>
              <a:ext uri="{FF2B5EF4-FFF2-40B4-BE49-F238E27FC236}">
                <a16:creationId xmlns:a16="http://schemas.microsoft.com/office/drawing/2014/main" id="{FBFB7BD2-ED60-E8BF-7B19-FCA8792AB344}"/>
              </a:ext>
            </a:extLst>
          </p:cNvPr>
          <p:cNvPicPr>
            <a:picLocks noChangeAspect="1"/>
          </p:cNvPicPr>
          <p:nvPr/>
        </p:nvPicPr>
        <p:blipFill>
          <a:blip r:embed="rId4"/>
          <a:stretch>
            <a:fillRect/>
          </a:stretch>
        </p:blipFill>
        <p:spPr>
          <a:xfrm>
            <a:off x="8403476" y="3990520"/>
            <a:ext cx="3063100" cy="1052941"/>
          </a:xfrm>
          <a:prstGeom prst="rect">
            <a:avLst/>
          </a:prstGeom>
        </p:spPr>
      </p:pic>
    </p:spTree>
    <p:extLst>
      <p:ext uri="{BB962C8B-B14F-4D97-AF65-F5344CB8AC3E}">
        <p14:creationId xmlns:p14="http://schemas.microsoft.com/office/powerpoint/2010/main" val="1068343606"/>
      </p:ext>
    </p:extLst>
  </p:cSld>
  <p:clrMapOvr>
    <a:masterClrMapping/>
  </p:clrMapOvr>
  <mc:AlternateContent xmlns:mc="http://schemas.openxmlformats.org/markup-compatibility/2006" xmlns:p14="http://schemas.microsoft.com/office/powerpoint/2010/main">
    <mc:Choice Requires="p14">
      <p:transition spd="slow" p14:dur="2000" advTm="1668"/>
    </mc:Choice>
    <mc:Fallback xmlns="">
      <p:transition spd="slow" advTm="16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FDD7F-C40B-C14C-4762-5879004C20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3CDA71-A1B3-D082-14D0-483425952CD0}"/>
              </a:ext>
            </a:extLst>
          </p:cNvPr>
          <p:cNvSpPr>
            <a:spLocks noGrp="1"/>
          </p:cNvSpPr>
          <p:nvPr>
            <p:ph type="title"/>
          </p:nvPr>
        </p:nvSpPr>
        <p:spPr>
          <a:xfrm>
            <a:off x="495380" y="515433"/>
            <a:ext cx="10652760" cy="914400"/>
          </a:xfrm>
        </p:spPr>
        <p:txBody>
          <a:bodyPr anchor="t">
            <a:normAutofit/>
          </a:bodyPr>
          <a:lstStyle/>
          <a:p>
            <a:r>
              <a:rPr lang="en-US" dirty="0"/>
              <a:t>Predictions (raw)</a:t>
            </a:r>
          </a:p>
        </p:txBody>
      </p:sp>
      <p:sp>
        <p:nvSpPr>
          <p:cNvPr id="2" name="Slide Number Placeholder 1">
            <a:extLst>
              <a:ext uri="{FF2B5EF4-FFF2-40B4-BE49-F238E27FC236}">
                <a16:creationId xmlns:a16="http://schemas.microsoft.com/office/drawing/2014/main" id="{88B95FED-FFE6-B412-58B7-64713267A4A3}"/>
              </a:ext>
            </a:extLst>
          </p:cNvPr>
          <p:cNvSpPr>
            <a:spLocks noGrp="1"/>
          </p:cNvSpPr>
          <p:nvPr>
            <p:ph type="sldNum" sz="quarter" idx="10"/>
          </p:nvPr>
        </p:nvSpPr>
        <p:spPr>
          <a:xfrm>
            <a:off x="11734800" y="6400800"/>
            <a:ext cx="457200" cy="457200"/>
          </a:xfrm>
        </p:spPr>
        <p:txBody>
          <a:bodyPr anchor="ctr">
            <a:normAutofit/>
          </a:bodyPr>
          <a:lstStyle/>
          <a:p>
            <a:pPr>
              <a:spcAft>
                <a:spcPts val="600"/>
              </a:spcAft>
            </a:pPr>
            <a:fld id="{19B51A1E-902D-48AF-9020-955120F399B6}" type="slidenum">
              <a:rPr lang="en-US" smtClean="0"/>
              <a:pPr>
                <a:spcAft>
                  <a:spcPts val="600"/>
                </a:spcAft>
              </a:pPr>
              <a:t>10</a:t>
            </a:fld>
            <a:endParaRPr lang="en-US"/>
          </a:p>
        </p:txBody>
      </p:sp>
      <p:pic>
        <p:nvPicPr>
          <p:cNvPr id="5" name="Picture 4">
            <a:extLst>
              <a:ext uri="{FF2B5EF4-FFF2-40B4-BE49-F238E27FC236}">
                <a16:creationId xmlns:a16="http://schemas.microsoft.com/office/drawing/2014/main" id="{2F296089-127D-22FC-E2F9-187E9A99DE5C}"/>
              </a:ext>
            </a:extLst>
          </p:cNvPr>
          <p:cNvPicPr>
            <a:picLocks noChangeAspect="1"/>
          </p:cNvPicPr>
          <p:nvPr/>
        </p:nvPicPr>
        <p:blipFill>
          <a:blip r:embed="rId3"/>
          <a:srcRect r="20920"/>
          <a:stretch>
            <a:fillRect/>
          </a:stretch>
        </p:blipFill>
        <p:spPr>
          <a:xfrm>
            <a:off x="814715" y="1100313"/>
            <a:ext cx="10014090" cy="2493118"/>
          </a:xfrm>
          <a:prstGeom prst="rect">
            <a:avLst/>
          </a:prstGeom>
        </p:spPr>
      </p:pic>
      <p:pic>
        <p:nvPicPr>
          <p:cNvPr id="7" name="Picture 6">
            <a:extLst>
              <a:ext uri="{FF2B5EF4-FFF2-40B4-BE49-F238E27FC236}">
                <a16:creationId xmlns:a16="http://schemas.microsoft.com/office/drawing/2014/main" id="{40D3C770-B093-0E8A-DEAF-474A7C11A4A0}"/>
              </a:ext>
            </a:extLst>
          </p:cNvPr>
          <p:cNvPicPr>
            <a:picLocks noChangeAspect="1"/>
          </p:cNvPicPr>
          <p:nvPr/>
        </p:nvPicPr>
        <p:blipFill>
          <a:blip r:embed="rId4"/>
          <a:srcRect r="21448"/>
          <a:stretch>
            <a:fillRect/>
          </a:stretch>
        </p:blipFill>
        <p:spPr>
          <a:xfrm>
            <a:off x="814715" y="3907683"/>
            <a:ext cx="9947367" cy="2493117"/>
          </a:xfrm>
          <a:prstGeom prst="rect">
            <a:avLst/>
          </a:prstGeom>
        </p:spPr>
      </p:pic>
    </p:spTree>
    <p:extLst>
      <p:ext uri="{BB962C8B-B14F-4D97-AF65-F5344CB8AC3E}">
        <p14:creationId xmlns:p14="http://schemas.microsoft.com/office/powerpoint/2010/main" val="1474233614"/>
      </p:ext>
    </p:extLst>
  </p:cSld>
  <p:clrMapOvr>
    <a:masterClrMapping/>
  </p:clrMapOvr>
  <mc:AlternateContent xmlns:mc="http://schemas.openxmlformats.org/markup-compatibility/2006" xmlns:p14="http://schemas.microsoft.com/office/powerpoint/2010/main">
    <mc:Choice Requires="p14">
      <p:transition spd="slow" p14:dur="2000" advTm="8106"/>
    </mc:Choice>
    <mc:Fallback xmlns="">
      <p:transition spd="slow" advTm="810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4F035-A84E-C603-942E-4778256E0BA0}"/>
              </a:ext>
            </a:extLst>
          </p:cNvPr>
          <p:cNvSpPr>
            <a:spLocks noGrp="1"/>
          </p:cNvSpPr>
          <p:nvPr>
            <p:ph type="title"/>
          </p:nvPr>
        </p:nvSpPr>
        <p:spPr>
          <a:xfrm>
            <a:off x="768096" y="996696"/>
            <a:ext cx="10652760" cy="914400"/>
          </a:xfrm>
        </p:spPr>
        <p:txBody>
          <a:bodyPr/>
          <a:lstStyle/>
          <a:p>
            <a:r>
              <a:rPr lang="en-US" dirty="0"/>
              <a:t>Strategy for main pipeline</a:t>
            </a:r>
            <a:br>
              <a:rPr lang="en-US" dirty="0"/>
            </a:br>
            <a:endParaRPr lang="en-US" dirty="0"/>
          </a:p>
        </p:txBody>
      </p:sp>
      <p:graphicFrame>
        <p:nvGraphicFramePr>
          <p:cNvPr id="7" name="Content Placeholder 4" descr="Lined list SmartArt graphic">
            <a:extLst>
              <a:ext uri="{FF2B5EF4-FFF2-40B4-BE49-F238E27FC236}">
                <a16:creationId xmlns:a16="http://schemas.microsoft.com/office/drawing/2014/main" id="{429EF91E-B8F9-2316-423F-22F41E81A654}"/>
              </a:ext>
            </a:extLst>
          </p:cNvPr>
          <p:cNvGraphicFramePr>
            <a:graphicFrameLocks noGrp="1"/>
          </p:cNvGraphicFramePr>
          <p:nvPr>
            <p:ph sz="quarter" idx="12"/>
            <p:extLst>
              <p:ext uri="{D42A27DB-BD31-4B8C-83A1-F6EECF244321}">
                <p14:modId xmlns:p14="http://schemas.microsoft.com/office/powerpoint/2010/main" val="3722243924"/>
              </p:ext>
            </p:extLst>
          </p:nvPr>
        </p:nvGraphicFramePr>
        <p:xfrm>
          <a:off x="768096" y="1617104"/>
          <a:ext cx="9235713" cy="4859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C9A187C4-2E9C-38FD-AFCE-B470CF80D6A3}"/>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2524601993"/>
      </p:ext>
    </p:extLst>
  </p:cSld>
  <p:clrMapOvr>
    <a:masterClrMapping/>
  </p:clrMapOvr>
  <mc:AlternateContent xmlns:mc="http://schemas.openxmlformats.org/markup-compatibility/2006" xmlns:p14="http://schemas.microsoft.com/office/powerpoint/2010/main">
    <mc:Choice Requires="p14">
      <p:transition spd="slow" p14:dur="2000" advTm="197345"/>
    </mc:Choice>
    <mc:Fallback xmlns="">
      <p:transition spd="slow" advTm="19734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C0536-1B39-F7F9-27C2-5552659B03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7D4166-36EF-F2D6-4DB6-9FE5E6C88DF1}"/>
              </a:ext>
            </a:extLst>
          </p:cNvPr>
          <p:cNvSpPr>
            <a:spLocks noGrp="1"/>
          </p:cNvSpPr>
          <p:nvPr>
            <p:ph type="sldNum" sz="quarter" idx="10"/>
          </p:nvPr>
        </p:nvSpPr>
        <p:spPr>
          <a:xfrm>
            <a:off x="11734800" y="6400800"/>
            <a:ext cx="457200" cy="457200"/>
          </a:xfrm>
        </p:spPr>
        <p:txBody>
          <a:bodyPr anchor="ctr">
            <a:normAutofit/>
          </a:bodyPr>
          <a:lstStyle/>
          <a:p>
            <a:pPr>
              <a:spcAft>
                <a:spcPts val="600"/>
              </a:spcAft>
            </a:pPr>
            <a:fld id="{19B51A1E-902D-48AF-9020-955120F399B6}" type="slidenum">
              <a:rPr lang="en-US" smtClean="0"/>
              <a:pPr>
                <a:spcAft>
                  <a:spcPts val="600"/>
                </a:spcAft>
              </a:pPr>
              <a:t>12</a:t>
            </a:fld>
            <a:endParaRPr lang="en-US"/>
          </a:p>
        </p:txBody>
      </p:sp>
      <p:pic>
        <p:nvPicPr>
          <p:cNvPr id="9" name="Picture 8">
            <a:extLst>
              <a:ext uri="{FF2B5EF4-FFF2-40B4-BE49-F238E27FC236}">
                <a16:creationId xmlns:a16="http://schemas.microsoft.com/office/drawing/2014/main" id="{2384EA27-9ED4-03F7-A4A8-8E540A431874}"/>
              </a:ext>
            </a:extLst>
          </p:cNvPr>
          <p:cNvPicPr>
            <a:picLocks noChangeAspect="1"/>
          </p:cNvPicPr>
          <p:nvPr/>
        </p:nvPicPr>
        <p:blipFill>
          <a:blip r:embed="rId3"/>
          <a:stretch>
            <a:fillRect/>
          </a:stretch>
        </p:blipFill>
        <p:spPr>
          <a:xfrm>
            <a:off x="4152156" y="637514"/>
            <a:ext cx="3076608" cy="2996202"/>
          </a:xfrm>
          <a:prstGeom prst="rect">
            <a:avLst/>
          </a:prstGeom>
        </p:spPr>
      </p:pic>
      <p:pic>
        <p:nvPicPr>
          <p:cNvPr id="11" name="Picture 10">
            <a:extLst>
              <a:ext uri="{FF2B5EF4-FFF2-40B4-BE49-F238E27FC236}">
                <a16:creationId xmlns:a16="http://schemas.microsoft.com/office/drawing/2014/main" id="{B9CB9ECC-94A8-00B9-79C6-42A289B74C31}"/>
              </a:ext>
            </a:extLst>
          </p:cNvPr>
          <p:cNvPicPr>
            <a:picLocks noChangeAspect="1"/>
          </p:cNvPicPr>
          <p:nvPr/>
        </p:nvPicPr>
        <p:blipFill>
          <a:blip r:embed="rId4"/>
          <a:stretch>
            <a:fillRect/>
          </a:stretch>
        </p:blipFill>
        <p:spPr>
          <a:xfrm>
            <a:off x="1159403" y="3633716"/>
            <a:ext cx="9062114" cy="3120519"/>
          </a:xfrm>
          <a:prstGeom prst="rect">
            <a:avLst/>
          </a:prstGeom>
        </p:spPr>
      </p:pic>
    </p:spTree>
    <p:extLst>
      <p:ext uri="{BB962C8B-B14F-4D97-AF65-F5344CB8AC3E}">
        <p14:creationId xmlns:p14="http://schemas.microsoft.com/office/powerpoint/2010/main" val="510483173"/>
      </p:ext>
    </p:extLst>
  </p:cSld>
  <p:clrMapOvr>
    <a:masterClrMapping/>
  </p:clrMapOvr>
  <mc:AlternateContent xmlns:mc="http://schemas.openxmlformats.org/markup-compatibility/2006" xmlns:p14="http://schemas.microsoft.com/office/powerpoint/2010/main">
    <mc:Choice Requires="p14">
      <p:transition spd="slow" p14:dur="2000" advTm="1103"/>
    </mc:Choice>
    <mc:Fallback xmlns="">
      <p:transition spd="slow" advTm="110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8A384-CD38-0DF9-4958-A12FC996A0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E828C0-BC73-2516-5697-3583963378DA}"/>
              </a:ext>
            </a:extLst>
          </p:cNvPr>
          <p:cNvSpPr>
            <a:spLocks noGrp="1"/>
          </p:cNvSpPr>
          <p:nvPr>
            <p:ph type="title"/>
          </p:nvPr>
        </p:nvSpPr>
        <p:spPr>
          <a:xfrm>
            <a:off x="1225296" y="1691640"/>
            <a:ext cx="7708392" cy="2916936"/>
          </a:xfrm>
        </p:spPr>
        <p:txBody>
          <a:bodyPr/>
          <a:lstStyle/>
          <a:p>
            <a:r>
              <a:rPr lang="en-US" dirty="0"/>
              <a:t>Error analysis &amp;</a:t>
            </a:r>
            <a:br>
              <a:rPr lang="en-US" dirty="0"/>
            </a:br>
            <a:r>
              <a:rPr lang="en-US" dirty="0"/>
              <a:t>Iterations</a:t>
            </a:r>
          </a:p>
        </p:txBody>
      </p:sp>
    </p:spTree>
    <p:extLst>
      <p:ext uri="{BB962C8B-B14F-4D97-AF65-F5344CB8AC3E}">
        <p14:creationId xmlns:p14="http://schemas.microsoft.com/office/powerpoint/2010/main" val="3042171688"/>
      </p:ext>
    </p:extLst>
  </p:cSld>
  <p:clrMapOvr>
    <a:masterClrMapping/>
  </p:clrMapOvr>
  <mc:AlternateContent xmlns:mc="http://schemas.openxmlformats.org/markup-compatibility/2006" xmlns:p14="http://schemas.microsoft.com/office/powerpoint/2010/main">
    <mc:Choice Requires="p14">
      <p:transition spd="slow" p14:dur="2000" advTm="1504"/>
    </mc:Choice>
    <mc:Fallback xmlns="">
      <p:transition spd="slow" advTm="150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88F86E-044B-A8DC-720C-DF4B111A9946}"/>
              </a:ext>
            </a:extLst>
          </p:cNvPr>
          <p:cNvSpPr>
            <a:spLocks noGrp="1"/>
          </p:cNvSpPr>
          <p:nvPr>
            <p:ph type="title"/>
          </p:nvPr>
        </p:nvSpPr>
        <p:spPr>
          <a:xfrm>
            <a:off x="768096" y="996696"/>
            <a:ext cx="10652760" cy="914400"/>
          </a:xfrm>
        </p:spPr>
        <p:txBody>
          <a:bodyPr/>
          <a:lstStyle/>
          <a:p>
            <a:r>
              <a:rPr lang="en-US" dirty="0"/>
              <a:t>Iteration 1: Experimenting with datasets</a:t>
            </a:r>
            <a:br>
              <a:rPr lang="en-US" dirty="0"/>
            </a:br>
            <a:endParaRPr lang="en-US" dirty="0"/>
          </a:p>
        </p:txBody>
      </p:sp>
      <p:sp>
        <p:nvSpPr>
          <p:cNvPr id="5" name="Content Placeholder 4">
            <a:extLst>
              <a:ext uri="{FF2B5EF4-FFF2-40B4-BE49-F238E27FC236}">
                <a16:creationId xmlns:a16="http://schemas.microsoft.com/office/drawing/2014/main" id="{898D7F7C-453A-03E2-6B72-A471770463E2}"/>
              </a:ext>
            </a:extLst>
          </p:cNvPr>
          <p:cNvSpPr>
            <a:spLocks noGrp="1"/>
          </p:cNvSpPr>
          <p:nvPr>
            <p:ph sz="quarter" idx="13"/>
          </p:nvPr>
        </p:nvSpPr>
        <p:spPr>
          <a:xfrm>
            <a:off x="768096" y="1494839"/>
            <a:ext cx="10150113" cy="5134561"/>
          </a:xfrm>
        </p:spPr>
        <p:txBody>
          <a:bodyPr>
            <a:normAutofit fontScale="92500" lnSpcReduction="20000"/>
          </a:bodyPr>
          <a:lstStyle/>
          <a:p>
            <a:r>
              <a:rPr lang="en-US" b="1" dirty="0">
                <a:solidFill>
                  <a:schemeClr val="bg1"/>
                </a:solidFill>
                <a:highlight>
                  <a:srgbClr val="800000"/>
                </a:highlight>
              </a:rPr>
              <a:t>Clean dataset</a:t>
            </a:r>
          </a:p>
          <a:p>
            <a:pPr lvl="1"/>
            <a:r>
              <a:rPr lang="en-US" dirty="0"/>
              <a:t>Merged Y2B_23 &amp; Y2B_24 </a:t>
            </a:r>
          </a:p>
          <a:p>
            <a:pPr lvl="1"/>
            <a:r>
              <a:rPr lang="en-US" dirty="0"/>
              <a:t>Removed non-root masks + unpaired images</a:t>
            </a:r>
          </a:p>
          <a:p>
            <a:r>
              <a:rPr lang="en-US" b="1" dirty="0">
                <a:solidFill>
                  <a:schemeClr val="bg1"/>
                </a:solidFill>
                <a:highlight>
                  <a:srgbClr val="800000"/>
                </a:highlight>
              </a:rPr>
              <a:t>Simple filtered dataset</a:t>
            </a:r>
          </a:p>
          <a:p>
            <a:pPr lvl="1"/>
            <a:r>
              <a:rPr lang="en-US" dirty="0"/>
              <a:t>Kept root-rich patches (min 0.5% of patch must be root)</a:t>
            </a:r>
          </a:p>
          <a:p>
            <a:pPr lvl="1"/>
            <a:r>
              <a:rPr lang="en-US" dirty="0"/>
              <a:t>Patch includes at least one connected root segment &gt; 75px</a:t>
            </a:r>
          </a:p>
          <a:p>
            <a:r>
              <a:rPr lang="en-US" b="1" dirty="0" err="1">
                <a:solidFill>
                  <a:schemeClr val="bg1"/>
                </a:solidFill>
                <a:highlight>
                  <a:srgbClr val="800000"/>
                </a:highlight>
              </a:rPr>
              <a:t>Automa</a:t>
            </a:r>
            <a:r>
              <a:rPr lang="ro-RO" b="1" dirty="0">
                <a:solidFill>
                  <a:schemeClr val="bg1"/>
                </a:solidFill>
                <a:highlight>
                  <a:srgbClr val="800000"/>
                </a:highlight>
              </a:rPr>
              <a:t>ted</a:t>
            </a:r>
            <a:r>
              <a:rPr lang="en-US" b="1" dirty="0">
                <a:solidFill>
                  <a:schemeClr val="bg1"/>
                </a:solidFill>
                <a:highlight>
                  <a:srgbClr val="800000"/>
                </a:highlight>
              </a:rPr>
              <a:t> tuning dataset</a:t>
            </a:r>
          </a:p>
          <a:p>
            <a:pPr lvl="1"/>
            <a:r>
              <a:rPr lang="en-US" dirty="0"/>
              <a:t>Tuner finds the best </a:t>
            </a:r>
            <a:r>
              <a:rPr lang="en-US" dirty="0" err="1"/>
              <a:t>min_ratio</a:t>
            </a:r>
            <a:r>
              <a:rPr lang="en-US" dirty="0"/>
              <a:t> and </a:t>
            </a:r>
            <a:r>
              <a:rPr lang="en-US" dirty="0" err="1"/>
              <a:t>min_area</a:t>
            </a:r>
            <a:r>
              <a:rPr lang="en-US" dirty="0"/>
              <a:t>, using </a:t>
            </a:r>
            <a:r>
              <a:rPr lang="en-US" dirty="0" err="1"/>
              <a:t>optuna</a:t>
            </a:r>
            <a:r>
              <a:rPr lang="en-US" dirty="0"/>
              <a:t>.</a:t>
            </a:r>
          </a:p>
          <a:p>
            <a:pPr lvl="1"/>
            <a:r>
              <a:rPr lang="en-US" dirty="0"/>
              <a:t>Based on initial dataset</a:t>
            </a:r>
          </a:p>
          <a:p>
            <a:r>
              <a:rPr lang="en-US" b="1" dirty="0">
                <a:solidFill>
                  <a:schemeClr val="bg1"/>
                </a:solidFill>
                <a:highlight>
                  <a:srgbClr val="800000"/>
                </a:highlight>
              </a:rPr>
              <a:t>Augmented dataset</a:t>
            </a:r>
          </a:p>
          <a:p>
            <a:pPr lvl="1"/>
            <a:r>
              <a:rPr lang="en-US" dirty="0"/>
              <a:t>Applied to the tuned dataset</a:t>
            </a:r>
          </a:p>
          <a:p>
            <a:pPr lvl="1"/>
            <a:r>
              <a:rPr lang="en-US" dirty="0"/>
              <a:t>Horizontal + vertical flip</a:t>
            </a:r>
          </a:p>
          <a:p>
            <a:pPr lvl="1"/>
            <a:r>
              <a:rPr lang="en-US" dirty="0"/>
              <a:t>Random rotate 90</a:t>
            </a:r>
          </a:p>
          <a:p>
            <a:pPr lvl="1"/>
            <a:r>
              <a:rPr lang="en-US" dirty="0"/>
              <a:t>Shift scale rotate</a:t>
            </a:r>
          </a:p>
          <a:p>
            <a:pPr lvl="1"/>
            <a:r>
              <a:rPr lang="en-US" dirty="0"/>
              <a:t>Random brightness contrast</a:t>
            </a:r>
          </a:p>
          <a:p>
            <a:r>
              <a:rPr lang="en-US" b="1" dirty="0">
                <a:solidFill>
                  <a:schemeClr val="bg1"/>
                </a:solidFill>
                <a:highlight>
                  <a:srgbClr val="800000"/>
                </a:highlight>
              </a:rPr>
              <a:t>Balanced dataset</a:t>
            </a:r>
          </a:p>
          <a:p>
            <a:pPr lvl="1"/>
            <a:r>
              <a:rPr lang="en-US" dirty="0"/>
              <a:t>Used logic of tuning from automatic tuning dataset</a:t>
            </a:r>
          </a:p>
          <a:p>
            <a:pPr lvl="1"/>
            <a:r>
              <a:rPr lang="en-US" dirty="0"/>
              <a:t>Added more background patches</a:t>
            </a:r>
          </a:p>
        </p:txBody>
      </p:sp>
      <p:sp>
        <p:nvSpPr>
          <p:cNvPr id="2" name="Slide Number Placeholder 1">
            <a:extLst>
              <a:ext uri="{FF2B5EF4-FFF2-40B4-BE49-F238E27FC236}">
                <a16:creationId xmlns:a16="http://schemas.microsoft.com/office/drawing/2014/main" id="{CDF61901-DE0D-961B-382E-62251EE7BB92}"/>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3684176228"/>
      </p:ext>
    </p:extLst>
  </p:cSld>
  <p:clrMapOvr>
    <a:masterClrMapping/>
  </p:clrMapOvr>
  <mc:AlternateContent xmlns:mc="http://schemas.openxmlformats.org/markup-compatibility/2006" xmlns:p14="http://schemas.microsoft.com/office/powerpoint/2010/main">
    <mc:Choice Requires="p14">
      <p:transition spd="slow" p14:dur="2000" advTm="208977"/>
    </mc:Choice>
    <mc:Fallback xmlns="">
      <p:transition spd="slow" advTm="20897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236A4-3824-668E-D6B2-4FE4F0CA4E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947F96-260F-A5A2-A1D7-3209CA9B7D11}"/>
              </a:ext>
            </a:extLst>
          </p:cNvPr>
          <p:cNvSpPr>
            <a:spLocks noGrp="1"/>
          </p:cNvSpPr>
          <p:nvPr>
            <p:ph type="title"/>
          </p:nvPr>
        </p:nvSpPr>
        <p:spPr>
          <a:xfrm>
            <a:off x="768096" y="996696"/>
            <a:ext cx="10652760" cy="914400"/>
          </a:xfrm>
        </p:spPr>
        <p:txBody>
          <a:bodyPr/>
          <a:lstStyle/>
          <a:p>
            <a:r>
              <a:rPr lang="en-US" dirty="0"/>
              <a:t>Iteration 1: Experimenting with datasets</a:t>
            </a:r>
            <a:br>
              <a:rPr lang="en-US" dirty="0"/>
            </a:br>
            <a:endParaRPr lang="en-US" dirty="0"/>
          </a:p>
        </p:txBody>
      </p:sp>
      <p:sp>
        <p:nvSpPr>
          <p:cNvPr id="2" name="Slide Number Placeholder 1">
            <a:extLst>
              <a:ext uri="{FF2B5EF4-FFF2-40B4-BE49-F238E27FC236}">
                <a16:creationId xmlns:a16="http://schemas.microsoft.com/office/drawing/2014/main" id="{1A447657-4341-B250-F0B3-2CF6C8CA65E9}"/>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15</a:t>
            </a:fld>
            <a:endParaRPr lang="en-US" dirty="0"/>
          </a:p>
        </p:txBody>
      </p:sp>
      <p:pic>
        <p:nvPicPr>
          <p:cNvPr id="8" name="Picture 7">
            <a:extLst>
              <a:ext uri="{FF2B5EF4-FFF2-40B4-BE49-F238E27FC236}">
                <a16:creationId xmlns:a16="http://schemas.microsoft.com/office/drawing/2014/main" id="{7BB351F4-9441-23D2-B829-F5456FB41BEF}"/>
              </a:ext>
            </a:extLst>
          </p:cNvPr>
          <p:cNvPicPr>
            <a:picLocks noChangeAspect="1"/>
          </p:cNvPicPr>
          <p:nvPr/>
        </p:nvPicPr>
        <p:blipFill>
          <a:blip r:embed="rId3"/>
          <a:stretch>
            <a:fillRect/>
          </a:stretch>
        </p:blipFill>
        <p:spPr>
          <a:xfrm>
            <a:off x="2896522" y="1539620"/>
            <a:ext cx="5390227" cy="4965959"/>
          </a:xfrm>
          <a:prstGeom prst="rect">
            <a:avLst/>
          </a:prstGeom>
        </p:spPr>
      </p:pic>
    </p:spTree>
    <p:extLst>
      <p:ext uri="{BB962C8B-B14F-4D97-AF65-F5344CB8AC3E}">
        <p14:creationId xmlns:p14="http://schemas.microsoft.com/office/powerpoint/2010/main" val="3194939711"/>
      </p:ext>
    </p:extLst>
  </p:cSld>
  <p:clrMapOvr>
    <a:masterClrMapping/>
  </p:clrMapOvr>
  <mc:AlternateContent xmlns:mc="http://schemas.openxmlformats.org/markup-compatibility/2006" xmlns:p14="http://schemas.microsoft.com/office/powerpoint/2010/main">
    <mc:Choice Requires="p14">
      <p:transition spd="slow" p14:dur="2000" advTm="5997"/>
    </mc:Choice>
    <mc:Fallback xmlns="">
      <p:transition spd="slow" advTm="599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052EE-08D9-028F-B51E-D0E98E50FAA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B70834-96F2-E8FD-3556-B50EB9C8356E}"/>
              </a:ext>
            </a:extLst>
          </p:cNvPr>
          <p:cNvSpPr>
            <a:spLocks noGrp="1"/>
          </p:cNvSpPr>
          <p:nvPr>
            <p:ph type="title"/>
          </p:nvPr>
        </p:nvSpPr>
        <p:spPr>
          <a:xfrm>
            <a:off x="768096" y="996696"/>
            <a:ext cx="10652760" cy="914400"/>
          </a:xfrm>
        </p:spPr>
        <p:txBody>
          <a:bodyPr/>
          <a:lstStyle/>
          <a:p>
            <a:r>
              <a:rPr lang="en-US" dirty="0"/>
              <a:t>Iteration 1: Experimenting with datasets</a:t>
            </a:r>
          </a:p>
        </p:txBody>
      </p:sp>
      <p:sp>
        <p:nvSpPr>
          <p:cNvPr id="2" name="Slide Number Placeholder 1">
            <a:extLst>
              <a:ext uri="{FF2B5EF4-FFF2-40B4-BE49-F238E27FC236}">
                <a16:creationId xmlns:a16="http://schemas.microsoft.com/office/drawing/2014/main" id="{C88D97FD-FF39-5E6E-A845-3ED23FAB9F89}"/>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16</a:t>
            </a:fld>
            <a:endParaRPr lang="en-US" dirty="0"/>
          </a:p>
        </p:txBody>
      </p:sp>
      <p:pic>
        <p:nvPicPr>
          <p:cNvPr id="5" name="Picture 4">
            <a:extLst>
              <a:ext uri="{FF2B5EF4-FFF2-40B4-BE49-F238E27FC236}">
                <a16:creationId xmlns:a16="http://schemas.microsoft.com/office/drawing/2014/main" id="{9E8A0B03-B758-F1D7-AAD4-EB06DAA61738}"/>
              </a:ext>
            </a:extLst>
          </p:cNvPr>
          <p:cNvPicPr>
            <a:picLocks noChangeAspect="1"/>
          </p:cNvPicPr>
          <p:nvPr/>
        </p:nvPicPr>
        <p:blipFill>
          <a:blip r:embed="rId3"/>
          <a:srcRect/>
          <a:stretch>
            <a:fillRect/>
          </a:stretch>
        </p:blipFill>
        <p:spPr>
          <a:xfrm>
            <a:off x="114300" y="2201863"/>
            <a:ext cx="6586538" cy="3263300"/>
          </a:xfrm>
          <a:prstGeom prst="rect">
            <a:avLst/>
          </a:prstGeom>
        </p:spPr>
      </p:pic>
      <p:sp>
        <p:nvSpPr>
          <p:cNvPr id="3" name="TextBox 2">
            <a:extLst>
              <a:ext uri="{FF2B5EF4-FFF2-40B4-BE49-F238E27FC236}">
                <a16:creationId xmlns:a16="http://schemas.microsoft.com/office/drawing/2014/main" id="{2D415C4B-42F5-8916-8BF3-D8B4CC7A4993}"/>
              </a:ext>
            </a:extLst>
          </p:cNvPr>
          <p:cNvSpPr txBox="1"/>
          <p:nvPr/>
        </p:nvSpPr>
        <p:spPr>
          <a:xfrm>
            <a:off x="2482850" y="1726430"/>
            <a:ext cx="1616148" cy="369332"/>
          </a:xfrm>
          <a:prstGeom prst="rect">
            <a:avLst/>
          </a:prstGeom>
          <a:noFill/>
        </p:spPr>
        <p:txBody>
          <a:bodyPr wrap="none" rtlCol="0">
            <a:spAutoFit/>
          </a:bodyPr>
          <a:lstStyle/>
          <a:p>
            <a:r>
              <a:rPr lang="en-GB" dirty="0"/>
              <a:t>2023 dataset</a:t>
            </a:r>
            <a:endParaRPr lang="en-US" dirty="0"/>
          </a:p>
        </p:txBody>
      </p:sp>
      <p:pic>
        <p:nvPicPr>
          <p:cNvPr id="7" name="Picture 6">
            <a:extLst>
              <a:ext uri="{FF2B5EF4-FFF2-40B4-BE49-F238E27FC236}">
                <a16:creationId xmlns:a16="http://schemas.microsoft.com/office/drawing/2014/main" id="{88167254-AEB4-C0AE-0139-E37D7F4D6355}"/>
              </a:ext>
            </a:extLst>
          </p:cNvPr>
          <p:cNvPicPr>
            <a:picLocks noChangeAspect="1"/>
          </p:cNvPicPr>
          <p:nvPr/>
        </p:nvPicPr>
        <p:blipFill>
          <a:blip r:embed="rId4"/>
          <a:stretch>
            <a:fillRect/>
          </a:stretch>
        </p:blipFill>
        <p:spPr>
          <a:xfrm>
            <a:off x="4848226" y="2952834"/>
            <a:ext cx="6586538" cy="3263300"/>
          </a:xfrm>
          <a:prstGeom prst="rect">
            <a:avLst/>
          </a:prstGeom>
        </p:spPr>
      </p:pic>
      <p:sp>
        <p:nvSpPr>
          <p:cNvPr id="11" name="TextBox 10">
            <a:extLst>
              <a:ext uri="{FF2B5EF4-FFF2-40B4-BE49-F238E27FC236}">
                <a16:creationId xmlns:a16="http://schemas.microsoft.com/office/drawing/2014/main" id="{D3B91080-D2AD-F2AF-21BC-93BE439DC82B}"/>
              </a:ext>
            </a:extLst>
          </p:cNvPr>
          <p:cNvSpPr txBox="1"/>
          <p:nvPr/>
        </p:nvSpPr>
        <p:spPr>
          <a:xfrm>
            <a:off x="7451653" y="2583502"/>
            <a:ext cx="1616148" cy="369332"/>
          </a:xfrm>
          <a:prstGeom prst="rect">
            <a:avLst/>
          </a:prstGeom>
          <a:noFill/>
        </p:spPr>
        <p:txBody>
          <a:bodyPr wrap="none" rtlCol="0">
            <a:spAutoFit/>
          </a:bodyPr>
          <a:lstStyle/>
          <a:p>
            <a:r>
              <a:rPr lang="en-GB" dirty="0"/>
              <a:t>2024 dataset</a:t>
            </a:r>
            <a:endParaRPr lang="en-US" dirty="0"/>
          </a:p>
        </p:txBody>
      </p:sp>
      <p:sp>
        <p:nvSpPr>
          <p:cNvPr id="15" name="TextBox 14">
            <a:extLst>
              <a:ext uri="{FF2B5EF4-FFF2-40B4-BE49-F238E27FC236}">
                <a16:creationId xmlns:a16="http://schemas.microsoft.com/office/drawing/2014/main" id="{63919507-F7AC-FD1E-BB37-7ED93BE53576}"/>
              </a:ext>
            </a:extLst>
          </p:cNvPr>
          <p:cNvSpPr txBox="1"/>
          <p:nvPr/>
        </p:nvSpPr>
        <p:spPr>
          <a:xfrm>
            <a:off x="114300" y="5465163"/>
            <a:ext cx="3705225" cy="523220"/>
          </a:xfrm>
          <a:prstGeom prst="rect">
            <a:avLst/>
          </a:prstGeom>
          <a:noFill/>
        </p:spPr>
        <p:txBody>
          <a:bodyPr wrap="square">
            <a:spAutoFit/>
          </a:bodyPr>
          <a:lstStyle/>
          <a:p>
            <a:r>
              <a:rPr lang="en-US" sz="1400" dirty="0"/>
              <a:t>Mean density (simple): 0.0251</a:t>
            </a:r>
          </a:p>
          <a:p>
            <a:r>
              <a:rPr lang="en-US" sz="1400" dirty="0"/>
              <a:t>Mean density (tuned) : 0.0409</a:t>
            </a:r>
          </a:p>
        </p:txBody>
      </p:sp>
      <p:sp>
        <p:nvSpPr>
          <p:cNvPr id="19" name="TextBox 18">
            <a:extLst>
              <a:ext uri="{FF2B5EF4-FFF2-40B4-BE49-F238E27FC236}">
                <a16:creationId xmlns:a16="http://schemas.microsoft.com/office/drawing/2014/main" id="{E3732272-DE5F-69C5-A8C5-24DB1C5AA32A}"/>
              </a:ext>
            </a:extLst>
          </p:cNvPr>
          <p:cNvSpPr txBox="1"/>
          <p:nvPr/>
        </p:nvSpPr>
        <p:spPr>
          <a:xfrm>
            <a:off x="4848226" y="6216134"/>
            <a:ext cx="2816225" cy="523220"/>
          </a:xfrm>
          <a:prstGeom prst="rect">
            <a:avLst/>
          </a:prstGeom>
          <a:noFill/>
        </p:spPr>
        <p:txBody>
          <a:bodyPr wrap="square">
            <a:spAutoFit/>
          </a:bodyPr>
          <a:lstStyle/>
          <a:p>
            <a:r>
              <a:rPr lang="en-US" sz="1400" dirty="0"/>
              <a:t>Mean density (simple): 0.0198</a:t>
            </a:r>
          </a:p>
          <a:p>
            <a:r>
              <a:rPr lang="en-US" sz="1400" dirty="0"/>
              <a:t>Mean density (tuned) : 0.0329</a:t>
            </a:r>
          </a:p>
        </p:txBody>
      </p:sp>
    </p:spTree>
    <p:extLst>
      <p:ext uri="{BB962C8B-B14F-4D97-AF65-F5344CB8AC3E}">
        <p14:creationId xmlns:p14="http://schemas.microsoft.com/office/powerpoint/2010/main" val="2272762556"/>
      </p:ext>
    </p:extLst>
  </p:cSld>
  <p:clrMapOvr>
    <a:masterClrMapping/>
  </p:clrMapOvr>
  <mc:AlternateContent xmlns:mc="http://schemas.openxmlformats.org/markup-compatibility/2006" xmlns:p14="http://schemas.microsoft.com/office/powerpoint/2010/main">
    <mc:Choice Requires="p14">
      <p:transition spd="slow" p14:dur="2000" advTm="24286"/>
    </mc:Choice>
    <mc:Fallback xmlns="">
      <p:transition spd="slow" advTm="2428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AA843-18C8-2CA9-49E9-7CAE15783E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68C450-92E1-9CE9-C50D-5EFE4B251ABA}"/>
              </a:ext>
            </a:extLst>
          </p:cNvPr>
          <p:cNvSpPr>
            <a:spLocks noGrp="1"/>
          </p:cNvSpPr>
          <p:nvPr>
            <p:ph type="title"/>
          </p:nvPr>
        </p:nvSpPr>
        <p:spPr>
          <a:xfrm>
            <a:off x="763526" y="776530"/>
            <a:ext cx="10652760" cy="914400"/>
          </a:xfrm>
        </p:spPr>
        <p:txBody>
          <a:bodyPr/>
          <a:lstStyle/>
          <a:p>
            <a:r>
              <a:rPr lang="en-US" dirty="0"/>
              <a:t>Iteration 2: Post-processing of masks</a:t>
            </a:r>
            <a:br>
              <a:rPr lang="en-US" dirty="0"/>
            </a:br>
            <a:endParaRPr lang="en-US" dirty="0"/>
          </a:p>
        </p:txBody>
      </p:sp>
      <p:sp>
        <p:nvSpPr>
          <p:cNvPr id="5" name="Content Placeholder 4">
            <a:extLst>
              <a:ext uri="{FF2B5EF4-FFF2-40B4-BE49-F238E27FC236}">
                <a16:creationId xmlns:a16="http://schemas.microsoft.com/office/drawing/2014/main" id="{6EFF569D-8176-94A5-B6C8-31937637590B}"/>
              </a:ext>
            </a:extLst>
          </p:cNvPr>
          <p:cNvSpPr>
            <a:spLocks noGrp="1"/>
          </p:cNvSpPr>
          <p:nvPr>
            <p:ph sz="quarter" idx="13"/>
          </p:nvPr>
        </p:nvSpPr>
        <p:spPr>
          <a:xfrm>
            <a:off x="768097" y="1494839"/>
            <a:ext cx="5632704" cy="5134561"/>
          </a:xfrm>
        </p:spPr>
        <p:txBody>
          <a:bodyPr>
            <a:normAutofit/>
          </a:bodyPr>
          <a:lstStyle/>
          <a:p>
            <a:r>
              <a:rPr lang="en-US" dirty="0">
                <a:solidFill>
                  <a:schemeClr val="bg1"/>
                </a:solidFill>
                <a:highlight>
                  <a:srgbClr val="800000"/>
                </a:highlight>
              </a:rPr>
              <a:t>Issue</a:t>
            </a:r>
            <a:r>
              <a:rPr lang="en-US" dirty="0"/>
              <a:t>: Salt-and-pepper noise</a:t>
            </a:r>
          </a:p>
          <a:p>
            <a:r>
              <a:rPr lang="en-US" dirty="0">
                <a:solidFill>
                  <a:schemeClr val="bg1"/>
                </a:solidFill>
                <a:highlight>
                  <a:srgbClr val="800000"/>
                </a:highlight>
              </a:rPr>
              <a:t>Initial solution</a:t>
            </a:r>
            <a:r>
              <a:rPr lang="en-US" dirty="0"/>
              <a:t>: Morphological closing</a:t>
            </a:r>
          </a:p>
          <a:p>
            <a:r>
              <a:rPr lang="en-US" dirty="0">
                <a:solidFill>
                  <a:schemeClr val="bg1"/>
                </a:solidFill>
                <a:highlight>
                  <a:srgbClr val="800000"/>
                </a:highlight>
              </a:rPr>
              <a:t>Final solution</a:t>
            </a:r>
            <a:r>
              <a:rPr lang="en-US" dirty="0"/>
              <a:t>: Filtering by area</a:t>
            </a:r>
          </a:p>
          <a:p>
            <a:endParaRPr lang="en-US" dirty="0"/>
          </a:p>
          <a:p>
            <a:r>
              <a:rPr lang="en-US" dirty="0">
                <a:solidFill>
                  <a:schemeClr val="bg1"/>
                </a:solidFill>
                <a:highlight>
                  <a:srgbClr val="800000"/>
                </a:highlight>
              </a:rPr>
              <a:t>Issue</a:t>
            </a:r>
            <a:r>
              <a:rPr lang="en-US" dirty="0"/>
              <a:t>: First plant was being mistaken for a thin white line along the edge</a:t>
            </a:r>
          </a:p>
          <a:p>
            <a:r>
              <a:rPr lang="en-US" dirty="0">
                <a:solidFill>
                  <a:schemeClr val="bg1"/>
                </a:solidFill>
                <a:highlight>
                  <a:srgbClr val="800000"/>
                </a:highlight>
              </a:rPr>
              <a:t>Initial solution</a:t>
            </a:r>
            <a:r>
              <a:rPr lang="en-US" dirty="0"/>
              <a:t>: Use a circular crop</a:t>
            </a:r>
          </a:p>
          <a:p>
            <a:r>
              <a:rPr lang="en-US" dirty="0">
                <a:solidFill>
                  <a:schemeClr val="bg1"/>
                </a:solidFill>
                <a:highlight>
                  <a:srgbClr val="800000"/>
                </a:highlight>
              </a:rPr>
              <a:t>Final solution</a:t>
            </a:r>
            <a:r>
              <a:rPr lang="en-US" dirty="0"/>
              <a:t>: Have a ‘tighter’ crop</a:t>
            </a:r>
          </a:p>
          <a:p>
            <a:endParaRPr lang="en-US" dirty="0"/>
          </a:p>
          <a:p>
            <a:r>
              <a:rPr lang="en-US" dirty="0">
                <a:solidFill>
                  <a:schemeClr val="bg1"/>
                </a:solidFill>
                <a:highlight>
                  <a:srgbClr val="800000"/>
                </a:highlight>
              </a:rPr>
              <a:t>Issue</a:t>
            </a:r>
            <a:r>
              <a:rPr lang="en-US" dirty="0"/>
              <a:t>: Newly germinated seeds were being missed entirely. </a:t>
            </a:r>
          </a:p>
          <a:p>
            <a:r>
              <a:rPr lang="en-US" dirty="0">
                <a:solidFill>
                  <a:schemeClr val="bg1"/>
                </a:solidFill>
                <a:highlight>
                  <a:srgbClr val="800000"/>
                </a:highlight>
              </a:rPr>
              <a:t>Solution</a:t>
            </a:r>
            <a:r>
              <a:rPr lang="en-US" dirty="0"/>
              <a:t>: Lower filtering threshold from 250px to 50px</a:t>
            </a:r>
          </a:p>
        </p:txBody>
      </p:sp>
      <p:sp>
        <p:nvSpPr>
          <p:cNvPr id="2" name="Slide Number Placeholder 1">
            <a:extLst>
              <a:ext uri="{FF2B5EF4-FFF2-40B4-BE49-F238E27FC236}">
                <a16:creationId xmlns:a16="http://schemas.microsoft.com/office/drawing/2014/main" id="{CB66DD2E-59FB-90E7-8425-2389B28E9EED}"/>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17</a:t>
            </a:fld>
            <a:endParaRPr lang="en-US" dirty="0"/>
          </a:p>
        </p:txBody>
      </p:sp>
      <p:pic>
        <p:nvPicPr>
          <p:cNvPr id="6" name="Picture 5" descr="A black background with a white line&#10;&#10;AI-generated content may be incorrect.">
            <a:extLst>
              <a:ext uri="{FF2B5EF4-FFF2-40B4-BE49-F238E27FC236}">
                <a16:creationId xmlns:a16="http://schemas.microsoft.com/office/drawing/2014/main" id="{F7442B67-2234-84EB-285F-3938A39E2633}"/>
              </a:ext>
            </a:extLst>
          </p:cNvPr>
          <p:cNvPicPr>
            <a:picLocks noChangeAspect="1"/>
          </p:cNvPicPr>
          <p:nvPr/>
        </p:nvPicPr>
        <p:blipFill>
          <a:blip r:embed="rId3"/>
          <a:stretch>
            <a:fillRect/>
          </a:stretch>
        </p:blipFill>
        <p:spPr>
          <a:xfrm>
            <a:off x="6599855" y="3293769"/>
            <a:ext cx="1645297" cy="3001143"/>
          </a:xfrm>
          <a:prstGeom prst="rect">
            <a:avLst/>
          </a:prstGeom>
        </p:spPr>
      </p:pic>
      <p:pic>
        <p:nvPicPr>
          <p:cNvPr id="8" name="Picture 7">
            <a:extLst>
              <a:ext uri="{FF2B5EF4-FFF2-40B4-BE49-F238E27FC236}">
                <a16:creationId xmlns:a16="http://schemas.microsoft.com/office/drawing/2014/main" id="{A7C232E4-C697-7078-14ED-290880DA28E6}"/>
              </a:ext>
            </a:extLst>
          </p:cNvPr>
          <p:cNvPicPr>
            <a:picLocks noChangeAspect="1"/>
          </p:cNvPicPr>
          <p:nvPr/>
        </p:nvPicPr>
        <p:blipFill>
          <a:blip r:embed="rId4"/>
          <a:stretch>
            <a:fillRect/>
          </a:stretch>
        </p:blipFill>
        <p:spPr>
          <a:xfrm>
            <a:off x="6102095" y="1340811"/>
            <a:ext cx="5632705" cy="1952958"/>
          </a:xfrm>
          <a:prstGeom prst="rect">
            <a:avLst/>
          </a:prstGeom>
        </p:spPr>
      </p:pic>
      <p:pic>
        <p:nvPicPr>
          <p:cNvPr id="10" name="Picture 9" descr="A close-up of a window&#10;&#10;AI-generated content may be incorrect.">
            <a:extLst>
              <a:ext uri="{FF2B5EF4-FFF2-40B4-BE49-F238E27FC236}">
                <a16:creationId xmlns:a16="http://schemas.microsoft.com/office/drawing/2014/main" id="{2AD69CE8-D236-E21E-E616-B15C42026BDC}"/>
              </a:ext>
            </a:extLst>
          </p:cNvPr>
          <p:cNvPicPr>
            <a:picLocks noChangeAspect="1"/>
          </p:cNvPicPr>
          <p:nvPr/>
        </p:nvPicPr>
        <p:blipFill>
          <a:blip r:embed="rId5"/>
          <a:srcRect l="24438" t="11697" r="46780" b="74970"/>
          <a:stretch>
            <a:fillRect/>
          </a:stretch>
        </p:blipFill>
        <p:spPr>
          <a:xfrm>
            <a:off x="8632819" y="4381666"/>
            <a:ext cx="3426490" cy="1135523"/>
          </a:xfrm>
          <a:prstGeom prst="rect">
            <a:avLst/>
          </a:prstGeom>
        </p:spPr>
      </p:pic>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3F07CE1D-1460-51E9-C3B8-3482B3B7890B}"/>
                  </a:ext>
                </a:extLst>
              </p14:cNvPr>
              <p14:cNvContentPartPr/>
              <p14:nvPr/>
            </p14:nvContentPartPr>
            <p14:xfrm>
              <a:off x="8661992" y="4595829"/>
              <a:ext cx="325440" cy="379080"/>
            </p14:xfrm>
          </p:contentPart>
        </mc:Choice>
        <mc:Fallback xmlns="">
          <p:pic>
            <p:nvPicPr>
              <p:cNvPr id="17" name="Ink 16">
                <a:extLst>
                  <a:ext uri="{FF2B5EF4-FFF2-40B4-BE49-F238E27FC236}">
                    <a16:creationId xmlns:a16="http://schemas.microsoft.com/office/drawing/2014/main" id="{3F07CE1D-1460-51E9-C3B8-3482B3B7890B}"/>
                  </a:ext>
                </a:extLst>
              </p:cNvPr>
              <p:cNvPicPr/>
              <p:nvPr/>
            </p:nvPicPr>
            <p:blipFill>
              <a:blip r:embed="rId7"/>
              <a:stretch>
                <a:fillRect/>
              </a:stretch>
            </p:blipFill>
            <p:spPr>
              <a:xfrm>
                <a:off x="8655872" y="4589709"/>
                <a:ext cx="3376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3B87DC97-F92C-A6EE-6D5E-34825B3ABC99}"/>
                  </a:ext>
                </a:extLst>
              </p14:cNvPr>
              <p14:cNvContentPartPr/>
              <p14:nvPr/>
            </p14:nvContentPartPr>
            <p14:xfrm>
              <a:off x="11532992" y="4585029"/>
              <a:ext cx="420120" cy="500760"/>
            </p14:xfrm>
          </p:contentPart>
        </mc:Choice>
        <mc:Fallback xmlns="">
          <p:pic>
            <p:nvPicPr>
              <p:cNvPr id="18" name="Ink 17">
                <a:extLst>
                  <a:ext uri="{FF2B5EF4-FFF2-40B4-BE49-F238E27FC236}">
                    <a16:creationId xmlns:a16="http://schemas.microsoft.com/office/drawing/2014/main" id="{3B87DC97-F92C-A6EE-6D5E-34825B3ABC99}"/>
                  </a:ext>
                </a:extLst>
              </p:cNvPr>
              <p:cNvPicPr/>
              <p:nvPr/>
            </p:nvPicPr>
            <p:blipFill>
              <a:blip r:embed="rId9"/>
              <a:stretch>
                <a:fillRect/>
              </a:stretch>
            </p:blipFill>
            <p:spPr>
              <a:xfrm>
                <a:off x="11526872" y="4578909"/>
                <a:ext cx="432360" cy="513000"/>
              </a:xfrm>
              <a:prstGeom prst="rect">
                <a:avLst/>
              </a:prstGeom>
            </p:spPr>
          </p:pic>
        </mc:Fallback>
      </mc:AlternateContent>
    </p:spTree>
    <p:extLst>
      <p:ext uri="{BB962C8B-B14F-4D97-AF65-F5344CB8AC3E}">
        <p14:creationId xmlns:p14="http://schemas.microsoft.com/office/powerpoint/2010/main" val="279732318"/>
      </p:ext>
    </p:extLst>
  </p:cSld>
  <p:clrMapOvr>
    <a:masterClrMapping/>
  </p:clrMapOvr>
  <mc:AlternateContent xmlns:mc="http://schemas.openxmlformats.org/markup-compatibility/2006" xmlns:p14="http://schemas.microsoft.com/office/powerpoint/2010/main">
    <mc:Choice Requires="p14">
      <p:transition spd="slow" p14:dur="2000" advTm="62228"/>
    </mc:Choice>
    <mc:Fallback xmlns="">
      <p:transition spd="slow" advTm="6222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0B1D6-3B82-0FB2-7A24-8186C19F46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A3ECDB-A59B-661E-F806-E42C9109832B}"/>
              </a:ext>
            </a:extLst>
          </p:cNvPr>
          <p:cNvSpPr>
            <a:spLocks noGrp="1"/>
          </p:cNvSpPr>
          <p:nvPr>
            <p:ph type="title"/>
          </p:nvPr>
        </p:nvSpPr>
        <p:spPr>
          <a:xfrm>
            <a:off x="576353" y="614605"/>
            <a:ext cx="10652760" cy="914400"/>
          </a:xfrm>
        </p:spPr>
        <p:txBody>
          <a:bodyPr/>
          <a:lstStyle/>
          <a:p>
            <a:r>
              <a:rPr lang="en-US"/>
              <a:t>Iteration 2: Post-processing of masks</a:t>
            </a:r>
            <a:br>
              <a:rPr lang="en-US"/>
            </a:br>
            <a:r>
              <a:rPr lang="en-US" sz="2000"/>
              <a:t>Examples from another trial</a:t>
            </a:r>
            <a:br>
              <a:rPr lang="en-US"/>
            </a:br>
            <a:endParaRPr lang="en-US" dirty="0"/>
          </a:p>
        </p:txBody>
      </p:sp>
      <p:sp>
        <p:nvSpPr>
          <p:cNvPr id="2" name="Slide Number Placeholder 1">
            <a:extLst>
              <a:ext uri="{FF2B5EF4-FFF2-40B4-BE49-F238E27FC236}">
                <a16:creationId xmlns:a16="http://schemas.microsoft.com/office/drawing/2014/main" id="{D599AB81-E603-3C0C-8B6B-71BBD8199E93}"/>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18</a:t>
            </a:fld>
            <a:endParaRPr lang="en-US" dirty="0"/>
          </a:p>
        </p:txBody>
      </p:sp>
      <p:pic>
        <p:nvPicPr>
          <p:cNvPr id="11" name="Picture 10">
            <a:extLst>
              <a:ext uri="{FF2B5EF4-FFF2-40B4-BE49-F238E27FC236}">
                <a16:creationId xmlns:a16="http://schemas.microsoft.com/office/drawing/2014/main" id="{85196702-D3CB-8754-7AC4-308515CFABD1}"/>
              </a:ext>
            </a:extLst>
          </p:cNvPr>
          <p:cNvPicPr>
            <a:picLocks noChangeAspect="1"/>
          </p:cNvPicPr>
          <p:nvPr/>
        </p:nvPicPr>
        <p:blipFill>
          <a:blip r:embed="rId3"/>
          <a:srcRect r="52660"/>
          <a:stretch>
            <a:fillRect/>
          </a:stretch>
        </p:blipFill>
        <p:spPr>
          <a:xfrm>
            <a:off x="189819" y="1434256"/>
            <a:ext cx="4511039" cy="3303876"/>
          </a:xfrm>
          <a:prstGeom prst="rect">
            <a:avLst/>
          </a:prstGeom>
        </p:spPr>
      </p:pic>
      <p:pic>
        <p:nvPicPr>
          <p:cNvPr id="13" name="Picture 12">
            <a:extLst>
              <a:ext uri="{FF2B5EF4-FFF2-40B4-BE49-F238E27FC236}">
                <a16:creationId xmlns:a16="http://schemas.microsoft.com/office/drawing/2014/main" id="{8EC0A059-A65F-7282-54C8-636716C2F1EA}"/>
              </a:ext>
            </a:extLst>
          </p:cNvPr>
          <p:cNvPicPr>
            <a:picLocks noChangeAspect="1"/>
          </p:cNvPicPr>
          <p:nvPr/>
        </p:nvPicPr>
        <p:blipFill>
          <a:blip r:embed="rId4"/>
          <a:srcRect l="51549"/>
          <a:stretch>
            <a:fillRect/>
          </a:stretch>
        </p:blipFill>
        <p:spPr>
          <a:xfrm>
            <a:off x="7104608" y="1434255"/>
            <a:ext cx="4511039" cy="3141445"/>
          </a:xfrm>
          <a:prstGeom prst="rect">
            <a:avLst/>
          </a:prstGeom>
        </p:spPr>
      </p:pic>
      <p:pic>
        <p:nvPicPr>
          <p:cNvPr id="14" name="Picture 13">
            <a:extLst>
              <a:ext uri="{FF2B5EF4-FFF2-40B4-BE49-F238E27FC236}">
                <a16:creationId xmlns:a16="http://schemas.microsoft.com/office/drawing/2014/main" id="{9076AF09-5B48-59B9-B5A4-DE7D9FA9DF27}"/>
              </a:ext>
            </a:extLst>
          </p:cNvPr>
          <p:cNvPicPr>
            <a:picLocks noChangeAspect="1"/>
          </p:cNvPicPr>
          <p:nvPr/>
        </p:nvPicPr>
        <p:blipFill>
          <a:blip r:embed="rId3"/>
          <a:srcRect l="52660"/>
          <a:stretch>
            <a:fillRect/>
          </a:stretch>
        </p:blipFill>
        <p:spPr>
          <a:xfrm>
            <a:off x="3578918" y="3429000"/>
            <a:ext cx="4511040" cy="3303876"/>
          </a:xfrm>
          <a:prstGeom prst="rect">
            <a:avLst/>
          </a:prstGeom>
        </p:spPr>
      </p:pic>
    </p:spTree>
    <p:extLst>
      <p:ext uri="{BB962C8B-B14F-4D97-AF65-F5344CB8AC3E}">
        <p14:creationId xmlns:p14="http://schemas.microsoft.com/office/powerpoint/2010/main" val="4187461504"/>
      </p:ext>
    </p:extLst>
  </p:cSld>
  <p:clrMapOvr>
    <a:masterClrMapping/>
  </p:clrMapOvr>
  <mc:AlternateContent xmlns:mc="http://schemas.openxmlformats.org/markup-compatibility/2006" xmlns:p14="http://schemas.microsoft.com/office/powerpoint/2010/main">
    <mc:Choice Requires="p14">
      <p:transition spd="slow" p14:dur="2000" advTm="15738"/>
    </mc:Choice>
    <mc:Fallback xmlns="">
      <p:transition spd="slow" advTm="1573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0A0B3-007C-7662-5860-44FFA616777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5D95D7E-6126-9D2A-9B7F-497EF9E6DF95}"/>
              </a:ext>
            </a:extLst>
          </p:cNvPr>
          <p:cNvSpPr>
            <a:spLocks noGrp="1"/>
          </p:cNvSpPr>
          <p:nvPr>
            <p:ph type="title"/>
          </p:nvPr>
        </p:nvSpPr>
        <p:spPr>
          <a:xfrm>
            <a:off x="763526" y="776530"/>
            <a:ext cx="10652760" cy="914400"/>
          </a:xfrm>
        </p:spPr>
        <p:txBody>
          <a:bodyPr/>
          <a:lstStyle/>
          <a:p>
            <a:r>
              <a:rPr lang="en-US" dirty="0"/>
              <a:t>Iteration 3: Root length estimation</a:t>
            </a:r>
            <a:br>
              <a:rPr lang="en-US" dirty="0"/>
            </a:br>
            <a:endParaRPr lang="en-US" dirty="0"/>
          </a:p>
        </p:txBody>
      </p:sp>
      <p:sp>
        <p:nvSpPr>
          <p:cNvPr id="5" name="Content Placeholder 4">
            <a:extLst>
              <a:ext uri="{FF2B5EF4-FFF2-40B4-BE49-F238E27FC236}">
                <a16:creationId xmlns:a16="http://schemas.microsoft.com/office/drawing/2014/main" id="{4FB57E66-5DC3-9A34-6155-276F26BE4764}"/>
              </a:ext>
            </a:extLst>
          </p:cNvPr>
          <p:cNvSpPr>
            <a:spLocks noGrp="1"/>
          </p:cNvSpPr>
          <p:nvPr>
            <p:ph sz="quarter" idx="13"/>
          </p:nvPr>
        </p:nvSpPr>
        <p:spPr>
          <a:xfrm>
            <a:off x="768097" y="1494839"/>
            <a:ext cx="3884114" cy="5134561"/>
          </a:xfrm>
        </p:spPr>
        <p:txBody>
          <a:bodyPr>
            <a:normAutofit/>
          </a:bodyPr>
          <a:lstStyle/>
          <a:p>
            <a:r>
              <a:rPr lang="en-US" sz="2000" dirty="0">
                <a:solidFill>
                  <a:schemeClr val="bg1"/>
                </a:solidFill>
                <a:highlight>
                  <a:srgbClr val="800000"/>
                </a:highlight>
              </a:rPr>
              <a:t>Issue</a:t>
            </a:r>
            <a:r>
              <a:rPr lang="en-US" sz="2000" dirty="0"/>
              <a:t>: Find the primary root length</a:t>
            </a:r>
          </a:p>
          <a:p>
            <a:r>
              <a:rPr lang="en-US" sz="2000" dirty="0">
                <a:solidFill>
                  <a:schemeClr val="bg1"/>
                </a:solidFill>
                <a:highlight>
                  <a:srgbClr val="800000"/>
                </a:highlight>
              </a:rPr>
              <a:t>Initial solution</a:t>
            </a:r>
            <a:r>
              <a:rPr lang="en-US" sz="2000" dirty="0"/>
              <a:t>: Scoring system between top/bottom tip nodes length, verticality and centrality.</a:t>
            </a:r>
          </a:p>
          <a:p>
            <a:r>
              <a:rPr lang="ro-RO" sz="2000" dirty="0">
                <a:solidFill>
                  <a:schemeClr val="bg1"/>
                </a:solidFill>
                <a:highlight>
                  <a:srgbClr val="800000"/>
                </a:highlight>
              </a:rPr>
              <a:t>Proposed</a:t>
            </a:r>
            <a:r>
              <a:rPr lang="en-US" sz="2000" dirty="0">
                <a:solidFill>
                  <a:schemeClr val="bg1"/>
                </a:solidFill>
                <a:highlight>
                  <a:srgbClr val="800000"/>
                </a:highlight>
              </a:rPr>
              <a:t> solution</a:t>
            </a:r>
            <a:r>
              <a:rPr lang="en-US" sz="2000" dirty="0"/>
              <a:t>: The A-star search</a:t>
            </a:r>
          </a:p>
        </p:txBody>
      </p:sp>
      <p:sp>
        <p:nvSpPr>
          <p:cNvPr id="2" name="Slide Number Placeholder 1">
            <a:extLst>
              <a:ext uri="{FF2B5EF4-FFF2-40B4-BE49-F238E27FC236}">
                <a16:creationId xmlns:a16="http://schemas.microsoft.com/office/drawing/2014/main" id="{8278E53E-B43E-AE61-0293-44129C4B8CA8}"/>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19</a:t>
            </a:fld>
            <a:endParaRPr lang="en-US" dirty="0"/>
          </a:p>
        </p:txBody>
      </p:sp>
      <p:pic>
        <p:nvPicPr>
          <p:cNvPr id="7" name="Picture 6">
            <a:extLst>
              <a:ext uri="{FF2B5EF4-FFF2-40B4-BE49-F238E27FC236}">
                <a16:creationId xmlns:a16="http://schemas.microsoft.com/office/drawing/2014/main" id="{F46D504A-41A7-2D58-B5B7-03F3E893FD92}"/>
              </a:ext>
            </a:extLst>
          </p:cNvPr>
          <p:cNvPicPr>
            <a:picLocks noChangeAspect="1"/>
          </p:cNvPicPr>
          <p:nvPr/>
        </p:nvPicPr>
        <p:blipFill>
          <a:blip r:embed="rId3"/>
          <a:stretch>
            <a:fillRect/>
          </a:stretch>
        </p:blipFill>
        <p:spPr>
          <a:xfrm>
            <a:off x="4951676" y="1494839"/>
            <a:ext cx="3082572" cy="4701219"/>
          </a:xfrm>
          <a:prstGeom prst="rect">
            <a:avLst/>
          </a:prstGeom>
        </p:spPr>
      </p:pic>
      <p:pic>
        <p:nvPicPr>
          <p:cNvPr id="6" name="Picture 5">
            <a:extLst>
              <a:ext uri="{FF2B5EF4-FFF2-40B4-BE49-F238E27FC236}">
                <a16:creationId xmlns:a16="http://schemas.microsoft.com/office/drawing/2014/main" id="{63AAF421-F58F-B5BF-5BD3-A859B660E46A}"/>
              </a:ext>
            </a:extLst>
          </p:cNvPr>
          <p:cNvPicPr>
            <a:picLocks noChangeAspect="1"/>
          </p:cNvPicPr>
          <p:nvPr/>
        </p:nvPicPr>
        <p:blipFill>
          <a:blip r:embed="rId4"/>
          <a:stretch>
            <a:fillRect/>
          </a:stretch>
        </p:blipFill>
        <p:spPr>
          <a:xfrm>
            <a:off x="8228200" y="1494839"/>
            <a:ext cx="3082573" cy="4701219"/>
          </a:xfrm>
          <a:prstGeom prst="rect">
            <a:avLst/>
          </a:prstGeom>
        </p:spPr>
      </p:pic>
    </p:spTree>
    <p:extLst>
      <p:ext uri="{BB962C8B-B14F-4D97-AF65-F5344CB8AC3E}">
        <p14:creationId xmlns:p14="http://schemas.microsoft.com/office/powerpoint/2010/main" val="1885090356"/>
      </p:ext>
    </p:extLst>
  </p:cSld>
  <p:clrMapOvr>
    <a:masterClrMapping/>
  </p:clrMapOvr>
  <mc:AlternateContent xmlns:mc="http://schemas.openxmlformats.org/markup-compatibility/2006" xmlns:p14="http://schemas.microsoft.com/office/powerpoint/2010/main">
    <mc:Choice Requires="p14">
      <p:transition spd="slow" p14:dur="2000" advTm="42474"/>
    </mc:Choice>
    <mc:Fallback xmlns="">
      <p:transition spd="slow" advTm="4247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35764A-06BF-17D4-EE6D-670F5F3FC09A}"/>
              </a:ext>
            </a:extLst>
          </p:cNvPr>
          <p:cNvSpPr>
            <a:spLocks noGrp="1"/>
          </p:cNvSpPr>
          <p:nvPr>
            <p:ph type="title"/>
          </p:nvPr>
        </p:nvSpPr>
        <p:spPr>
          <a:xfrm>
            <a:off x="768096" y="996696"/>
            <a:ext cx="10652760" cy="914400"/>
          </a:xfrm>
        </p:spPr>
        <p:txBody>
          <a:bodyPr/>
          <a:lstStyle/>
          <a:p>
            <a:r>
              <a:rPr lang="en-US" dirty="0"/>
              <a:t>Agenda</a:t>
            </a:r>
            <a:br>
              <a:rPr lang="en-US" dirty="0"/>
            </a:br>
            <a:endParaRPr lang="en-US" dirty="0"/>
          </a:p>
        </p:txBody>
      </p:sp>
      <p:sp>
        <p:nvSpPr>
          <p:cNvPr id="3" name="Content Placeholder 2">
            <a:extLst>
              <a:ext uri="{FF2B5EF4-FFF2-40B4-BE49-F238E27FC236}">
                <a16:creationId xmlns:a16="http://schemas.microsoft.com/office/drawing/2014/main" id="{009B3696-52AB-4FB9-4BF7-D8F7C8A7567E}"/>
              </a:ext>
            </a:extLst>
          </p:cNvPr>
          <p:cNvSpPr>
            <a:spLocks noGrp="1"/>
          </p:cNvSpPr>
          <p:nvPr>
            <p:ph sz="quarter" idx="12"/>
          </p:nvPr>
        </p:nvSpPr>
        <p:spPr>
          <a:xfrm>
            <a:off x="768096" y="1746504"/>
            <a:ext cx="5584899" cy="3364992"/>
          </a:xfrm>
        </p:spPr>
        <p:txBody>
          <a:bodyPr>
            <a:normAutofit/>
          </a:bodyPr>
          <a:lstStyle/>
          <a:p>
            <a:r>
              <a:rPr lang="en-US" sz="2400" dirty="0"/>
              <a:t>Problem definition</a:t>
            </a:r>
          </a:p>
          <a:p>
            <a:r>
              <a:rPr lang="en-US" sz="2400" dirty="0"/>
              <a:t>Solution Overview</a:t>
            </a:r>
          </a:p>
          <a:p>
            <a:r>
              <a:rPr lang="en-US" sz="2400" dirty="0"/>
              <a:t>Results and Evaluation</a:t>
            </a:r>
          </a:p>
          <a:p>
            <a:r>
              <a:rPr lang="en-US" sz="2400" dirty="0"/>
              <a:t>Error Analysis and Iteration</a:t>
            </a:r>
          </a:p>
          <a:p>
            <a:r>
              <a:rPr lang="en-US" sz="2400" dirty="0"/>
              <a:t>Assumptions</a:t>
            </a:r>
          </a:p>
          <a:p>
            <a:r>
              <a:rPr lang="en-US" sz="2400" dirty="0"/>
              <a:t>Limitations</a:t>
            </a:r>
          </a:p>
          <a:p>
            <a:r>
              <a:rPr lang="en-US" sz="2400" dirty="0"/>
              <a:t>Next steps…</a:t>
            </a:r>
          </a:p>
        </p:txBody>
      </p:sp>
      <p:sp>
        <p:nvSpPr>
          <p:cNvPr id="2" name="Slide Number Placeholder 1">
            <a:extLst>
              <a:ext uri="{FF2B5EF4-FFF2-40B4-BE49-F238E27FC236}">
                <a16:creationId xmlns:a16="http://schemas.microsoft.com/office/drawing/2014/main" id="{D3ADF6CA-8CF2-F784-C54C-19B53962377A}"/>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a:t>
            </a:fld>
            <a:endParaRPr lang="en-US" dirty="0"/>
          </a:p>
        </p:txBody>
      </p:sp>
      <p:pic>
        <p:nvPicPr>
          <p:cNvPr id="6" name="Picture 5">
            <a:extLst>
              <a:ext uri="{FF2B5EF4-FFF2-40B4-BE49-F238E27FC236}">
                <a16:creationId xmlns:a16="http://schemas.microsoft.com/office/drawing/2014/main" id="{4B2A445D-7B68-BE49-9550-FDC4F39F2B69}"/>
              </a:ext>
            </a:extLst>
          </p:cNvPr>
          <p:cNvPicPr>
            <a:picLocks noChangeAspect="1"/>
          </p:cNvPicPr>
          <p:nvPr/>
        </p:nvPicPr>
        <p:blipFill>
          <a:blip r:embed="rId2"/>
          <a:stretch>
            <a:fillRect/>
          </a:stretch>
        </p:blipFill>
        <p:spPr>
          <a:xfrm>
            <a:off x="6094476" y="1178052"/>
            <a:ext cx="5136099" cy="5131308"/>
          </a:xfrm>
          <a:prstGeom prst="rect">
            <a:avLst/>
          </a:prstGeom>
        </p:spPr>
      </p:pic>
    </p:spTree>
    <p:extLst>
      <p:ext uri="{BB962C8B-B14F-4D97-AF65-F5344CB8AC3E}">
        <p14:creationId xmlns:p14="http://schemas.microsoft.com/office/powerpoint/2010/main" val="1659570168"/>
      </p:ext>
    </p:extLst>
  </p:cSld>
  <p:clrMapOvr>
    <a:masterClrMapping/>
  </p:clrMapOvr>
  <mc:AlternateContent xmlns:mc="http://schemas.openxmlformats.org/markup-compatibility/2006" xmlns:p14="http://schemas.microsoft.com/office/powerpoint/2010/main">
    <mc:Choice Requires="p14">
      <p:transition spd="slow" p14:dur="2000" advTm="4565"/>
    </mc:Choice>
    <mc:Fallback xmlns="">
      <p:transition spd="slow" advTm="456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0DB35-4BB9-DCAC-76B5-E45D05A6E8F8}"/>
              </a:ext>
            </a:extLst>
          </p:cNvPr>
          <p:cNvSpPr>
            <a:spLocks noGrp="1"/>
          </p:cNvSpPr>
          <p:nvPr>
            <p:ph type="title"/>
          </p:nvPr>
        </p:nvSpPr>
        <p:spPr/>
        <p:txBody>
          <a:bodyPr/>
          <a:lstStyle/>
          <a:p>
            <a:r>
              <a:rPr lang="en-GB" dirty="0"/>
              <a:t>Robotics</a:t>
            </a:r>
            <a:endParaRPr lang="en-US" dirty="0"/>
          </a:p>
        </p:txBody>
      </p:sp>
    </p:spTree>
    <p:extLst>
      <p:ext uri="{BB962C8B-B14F-4D97-AF65-F5344CB8AC3E}">
        <p14:creationId xmlns:p14="http://schemas.microsoft.com/office/powerpoint/2010/main" val="1376316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40AB2D-DDCE-BB4B-C7F8-3C6BF28E00CF}"/>
              </a:ext>
            </a:extLst>
          </p:cNvPr>
          <p:cNvSpPr>
            <a:spLocks noGrp="1"/>
          </p:cNvSpPr>
          <p:nvPr>
            <p:ph type="sldNum" sz="quarter" idx="10"/>
          </p:nvPr>
        </p:nvSpPr>
        <p:spPr/>
        <p:txBody>
          <a:bodyPr/>
          <a:lstStyle/>
          <a:p>
            <a:pPr algn="ctr"/>
            <a:fld id="{19B51A1E-902D-48AF-9020-955120F399B6}" type="slidenum">
              <a:rPr lang="en-US" smtClean="0"/>
              <a:pPr algn="ctr"/>
              <a:t>21</a:t>
            </a:fld>
            <a:endParaRPr lang="en-US" dirty="0"/>
          </a:p>
        </p:txBody>
      </p:sp>
      <p:sp>
        <p:nvSpPr>
          <p:cNvPr id="5" name="TextBox 4">
            <a:extLst>
              <a:ext uri="{FF2B5EF4-FFF2-40B4-BE49-F238E27FC236}">
                <a16:creationId xmlns:a16="http://schemas.microsoft.com/office/drawing/2014/main" id="{E58C6614-8375-EA27-CB6C-6AB42248F8DF}"/>
              </a:ext>
            </a:extLst>
          </p:cNvPr>
          <p:cNvSpPr txBox="1"/>
          <p:nvPr/>
        </p:nvSpPr>
        <p:spPr>
          <a:xfrm>
            <a:off x="501476" y="1351508"/>
            <a:ext cx="6575032"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highlight>
                  <a:srgbClr val="800000"/>
                </a:highlight>
              </a:rPr>
              <a:t>PID controller</a:t>
            </a:r>
            <a:r>
              <a:rPr lang="en-GB" sz="2400" dirty="0"/>
              <a:t>:</a:t>
            </a:r>
          </a:p>
          <a:p>
            <a:pPr marL="742950" lvl="1" indent="-285750">
              <a:buFont typeface="Arial" panose="020B0604020202020204" pitchFamily="34" charset="0"/>
              <a:buChar char="•"/>
            </a:pPr>
            <a:r>
              <a:rPr lang="en-GB" sz="2400" dirty="0"/>
              <a:t>Best gains:</a:t>
            </a:r>
          </a:p>
          <a:p>
            <a:pPr marL="1200150" lvl="2" indent="-285750">
              <a:buFont typeface="Arial" panose="020B0604020202020204" pitchFamily="34" charset="0"/>
              <a:buChar char="•"/>
            </a:pPr>
            <a:r>
              <a:rPr lang="en-GB" sz="2400" dirty="0"/>
              <a:t>KP = 5.0</a:t>
            </a:r>
          </a:p>
          <a:p>
            <a:pPr marL="1200150" lvl="2" indent="-285750">
              <a:buFont typeface="Arial" panose="020B0604020202020204" pitchFamily="34" charset="0"/>
              <a:buChar char="•"/>
            </a:pPr>
            <a:r>
              <a:rPr lang="en-GB" sz="2400" dirty="0"/>
              <a:t>KI = 0.5</a:t>
            </a:r>
          </a:p>
          <a:p>
            <a:pPr marL="1200150" lvl="2" indent="-285750">
              <a:buFont typeface="Arial" panose="020B0604020202020204" pitchFamily="34" charset="0"/>
              <a:buChar char="•"/>
            </a:pPr>
            <a:r>
              <a:rPr lang="en-GB" sz="2400" dirty="0"/>
              <a:t>KD = 2.0</a:t>
            </a:r>
          </a:p>
          <a:p>
            <a:pPr marL="742950" lvl="1" indent="-285750">
              <a:buFont typeface="Arial" panose="020B0604020202020204" pitchFamily="34" charset="0"/>
              <a:buChar char="•"/>
            </a:pPr>
            <a:r>
              <a:rPr lang="en-GB" sz="2400" dirty="0"/>
              <a:t>Final error: 0.592mm </a:t>
            </a:r>
          </a:p>
          <a:p>
            <a:pPr marL="1200150" lvl="2" indent="-285750">
              <a:buFont typeface="Arial" panose="020B0604020202020204" pitchFamily="34" charset="0"/>
              <a:buChar char="•"/>
            </a:pPr>
            <a:endParaRPr lang="en-GB" sz="2400" dirty="0"/>
          </a:p>
          <a:p>
            <a:pPr marL="1200150" lvl="2" indent="-285750">
              <a:buFont typeface="Arial" panose="020B0604020202020204" pitchFamily="34" charset="0"/>
              <a:buChar char="•"/>
            </a:pPr>
            <a:endParaRPr lang="en-GB" sz="2400" dirty="0"/>
          </a:p>
          <a:p>
            <a:pPr lvl="2"/>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6" name="TextBox 5">
            <a:extLst>
              <a:ext uri="{FF2B5EF4-FFF2-40B4-BE49-F238E27FC236}">
                <a16:creationId xmlns:a16="http://schemas.microsoft.com/office/drawing/2014/main" id="{7C58A6DD-70DE-5A93-C95C-2E19076F02B7}"/>
              </a:ext>
            </a:extLst>
          </p:cNvPr>
          <p:cNvSpPr txBox="1"/>
          <p:nvPr/>
        </p:nvSpPr>
        <p:spPr>
          <a:xfrm>
            <a:off x="501476" y="3838035"/>
            <a:ext cx="6575032" cy="3416320"/>
          </a:xfrm>
          <a:prstGeom prst="rect">
            <a:avLst/>
          </a:prstGeom>
          <a:noFill/>
        </p:spPr>
        <p:txBody>
          <a:bodyPr wrap="square" rtlCol="0">
            <a:spAutoFit/>
          </a:bodyPr>
          <a:lstStyle/>
          <a:p>
            <a:pPr marL="285750" indent="-285750">
              <a:buFont typeface="Arial" panose="020B0604020202020204" pitchFamily="34" charset="0"/>
              <a:buChar char="•"/>
            </a:pPr>
            <a:r>
              <a:rPr lang="en-GB" sz="2400" dirty="0">
                <a:solidFill>
                  <a:schemeClr val="bg1"/>
                </a:solidFill>
                <a:highlight>
                  <a:srgbClr val="800000"/>
                </a:highlight>
              </a:rPr>
              <a:t>Reinforcement learning journey</a:t>
            </a:r>
            <a:r>
              <a:rPr lang="en-GB" sz="2400" dirty="0"/>
              <a:t>:</a:t>
            </a:r>
          </a:p>
          <a:p>
            <a:pPr marL="742950" lvl="1" indent="-285750">
              <a:buFont typeface="Arial" panose="020B0604020202020204" pitchFamily="34" charset="0"/>
              <a:buChar char="•"/>
            </a:pPr>
            <a:r>
              <a:rPr lang="en-GB" sz="2400" dirty="0"/>
              <a:t>4 official iterations</a:t>
            </a:r>
          </a:p>
          <a:p>
            <a:pPr marL="742950" lvl="1" indent="-285750">
              <a:buFont typeface="Arial" panose="020B0604020202020204" pitchFamily="34" charset="0"/>
              <a:buChar char="•"/>
            </a:pPr>
            <a:r>
              <a:rPr lang="en-GB" sz="2400" dirty="0"/>
              <a:t>Continuous experimentation</a:t>
            </a:r>
          </a:p>
          <a:p>
            <a:pPr marL="742950" lvl="1" indent="-285750">
              <a:buFont typeface="Arial" panose="020B0604020202020204" pitchFamily="34" charset="0"/>
              <a:buChar char="•"/>
            </a:pPr>
            <a:r>
              <a:rPr lang="en-GB" sz="2400" dirty="0"/>
              <a:t>Final error of RL agent: 9.2mm </a:t>
            </a:r>
          </a:p>
          <a:p>
            <a:pPr marL="1200150" lvl="2" indent="-285750">
              <a:buFont typeface="Arial" panose="020B0604020202020204" pitchFamily="34" charset="0"/>
              <a:buChar char="•"/>
            </a:pPr>
            <a:endParaRPr lang="en-GB" sz="2400" dirty="0"/>
          </a:p>
          <a:p>
            <a:pPr marL="1200150" lvl="2" indent="-285750">
              <a:buFont typeface="Arial" panose="020B0604020202020204" pitchFamily="34" charset="0"/>
              <a:buChar char="•"/>
            </a:pPr>
            <a:endParaRPr lang="en-GB" sz="2400" dirty="0"/>
          </a:p>
          <a:p>
            <a:pPr lvl="2"/>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8" name="Picture 7" descr="A screenshot of a computer&#10;&#10;AI-generated content may be incorrect.">
            <a:extLst>
              <a:ext uri="{FF2B5EF4-FFF2-40B4-BE49-F238E27FC236}">
                <a16:creationId xmlns:a16="http://schemas.microsoft.com/office/drawing/2014/main" id="{083F0D6B-60AC-4254-85A2-EF62986FA91E}"/>
              </a:ext>
            </a:extLst>
          </p:cNvPr>
          <p:cNvPicPr>
            <a:picLocks noChangeAspect="1"/>
          </p:cNvPicPr>
          <p:nvPr/>
        </p:nvPicPr>
        <p:blipFill>
          <a:blip r:embed="rId3"/>
          <a:stretch>
            <a:fillRect/>
          </a:stretch>
        </p:blipFill>
        <p:spPr>
          <a:xfrm>
            <a:off x="6238567" y="1036935"/>
            <a:ext cx="5025724" cy="4469557"/>
          </a:xfrm>
          <a:prstGeom prst="rect">
            <a:avLst/>
          </a:prstGeom>
        </p:spPr>
      </p:pic>
    </p:spTree>
    <p:extLst>
      <p:ext uri="{BB962C8B-B14F-4D97-AF65-F5344CB8AC3E}">
        <p14:creationId xmlns:p14="http://schemas.microsoft.com/office/powerpoint/2010/main" val="98338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2BA6B-4DDF-E16A-7EF5-59C91D17096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D0A125-CB31-45C5-07F4-8F4CAEE2DB9E}"/>
              </a:ext>
            </a:extLst>
          </p:cNvPr>
          <p:cNvSpPr>
            <a:spLocks noGrp="1"/>
          </p:cNvSpPr>
          <p:nvPr>
            <p:ph type="sldNum" sz="quarter" idx="10"/>
          </p:nvPr>
        </p:nvSpPr>
        <p:spPr/>
        <p:txBody>
          <a:bodyPr/>
          <a:lstStyle/>
          <a:p>
            <a:pPr algn="ctr"/>
            <a:fld id="{19B51A1E-902D-48AF-9020-955120F399B6}" type="slidenum">
              <a:rPr lang="en-US" smtClean="0"/>
              <a:pPr algn="ctr"/>
              <a:t>22</a:t>
            </a:fld>
            <a:endParaRPr lang="en-US" dirty="0"/>
          </a:p>
        </p:txBody>
      </p:sp>
      <p:pic>
        <p:nvPicPr>
          <p:cNvPr id="3" name="Picture 2">
            <a:extLst>
              <a:ext uri="{FF2B5EF4-FFF2-40B4-BE49-F238E27FC236}">
                <a16:creationId xmlns:a16="http://schemas.microsoft.com/office/drawing/2014/main" id="{76EB6463-A568-E96D-3500-7144C5BA96C4}"/>
              </a:ext>
            </a:extLst>
          </p:cNvPr>
          <p:cNvPicPr>
            <a:picLocks noChangeAspect="1"/>
          </p:cNvPicPr>
          <p:nvPr/>
        </p:nvPicPr>
        <p:blipFill>
          <a:blip r:embed="rId3"/>
          <a:stretch>
            <a:fillRect/>
          </a:stretch>
        </p:blipFill>
        <p:spPr>
          <a:xfrm>
            <a:off x="678814" y="917757"/>
            <a:ext cx="10466439" cy="2511243"/>
          </a:xfrm>
          <a:prstGeom prst="rect">
            <a:avLst/>
          </a:prstGeom>
        </p:spPr>
      </p:pic>
      <p:pic>
        <p:nvPicPr>
          <p:cNvPr id="9" name="Picture 8">
            <a:extLst>
              <a:ext uri="{FF2B5EF4-FFF2-40B4-BE49-F238E27FC236}">
                <a16:creationId xmlns:a16="http://schemas.microsoft.com/office/drawing/2014/main" id="{F2FB266F-0AC9-7E47-B967-ACFFC0D0949A}"/>
              </a:ext>
            </a:extLst>
          </p:cNvPr>
          <p:cNvPicPr>
            <a:picLocks noChangeAspect="1"/>
          </p:cNvPicPr>
          <p:nvPr/>
        </p:nvPicPr>
        <p:blipFill>
          <a:blip r:embed="rId4"/>
          <a:srcRect t="6241" r="49700" b="45799"/>
          <a:stretch>
            <a:fillRect/>
          </a:stretch>
        </p:blipFill>
        <p:spPr>
          <a:xfrm>
            <a:off x="585793" y="3757616"/>
            <a:ext cx="3490064" cy="2397719"/>
          </a:xfrm>
          <a:prstGeom prst="rect">
            <a:avLst/>
          </a:prstGeom>
        </p:spPr>
      </p:pic>
      <p:pic>
        <p:nvPicPr>
          <p:cNvPr id="11" name="Picture 10">
            <a:extLst>
              <a:ext uri="{FF2B5EF4-FFF2-40B4-BE49-F238E27FC236}">
                <a16:creationId xmlns:a16="http://schemas.microsoft.com/office/drawing/2014/main" id="{2A3E9AC3-5E7B-A052-8937-65E996D5313F}"/>
              </a:ext>
            </a:extLst>
          </p:cNvPr>
          <p:cNvPicPr>
            <a:picLocks noChangeAspect="1"/>
          </p:cNvPicPr>
          <p:nvPr/>
        </p:nvPicPr>
        <p:blipFill>
          <a:blip r:embed="rId4"/>
          <a:srcRect t="54050"/>
          <a:stretch>
            <a:fillRect/>
          </a:stretch>
        </p:blipFill>
        <p:spPr>
          <a:xfrm>
            <a:off x="4075857" y="3757616"/>
            <a:ext cx="7207045" cy="2387547"/>
          </a:xfrm>
          <a:prstGeom prst="rect">
            <a:avLst/>
          </a:prstGeom>
        </p:spPr>
      </p:pic>
    </p:spTree>
    <p:extLst>
      <p:ext uri="{BB962C8B-B14F-4D97-AF65-F5344CB8AC3E}">
        <p14:creationId xmlns:p14="http://schemas.microsoft.com/office/powerpoint/2010/main" val="148737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DA35F-694D-B5FF-4C02-874DDBC24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9E057A-9C5B-3AA0-32B0-91A51831DB1E}"/>
              </a:ext>
            </a:extLst>
          </p:cNvPr>
          <p:cNvSpPr>
            <a:spLocks noGrp="1"/>
          </p:cNvSpPr>
          <p:nvPr>
            <p:ph type="title"/>
          </p:nvPr>
        </p:nvSpPr>
        <p:spPr>
          <a:xfrm>
            <a:off x="6099048" y="996696"/>
            <a:ext cx="5641848" cy="4855464"/>
          </a:xfrm>
        </p:spPr>
        <p:txBody>
          <a:bodyPr/>
          <a:lstStyle/>
          <a:p>
            <a:r>
              <a:rPr lang="en-US" dirty="0"/>
              <a:t>Assumptions</a:t>
            </a:r>
          </a:p>
        </p:txBody>
      </p:sp>
    </p:spTree>
    <p:extLst>
      <p:ext uri="{BB962C8B-B14F-4D97-AF65-F5344CB8AC3E}">
        <p14:creationId xmlns:p14="http://schemas.microsoft.com/office/powerpoint/2010/main" val="74301493"/>
      </p:ext>
    </p:extLst>
  </p:cSld>
  <p:clrMapOvr>
    <a:masterClrMapping/>
  </p:clrMapOvr>
  <mc:AlternateContent xmlns:mc="http://schemas.openxmlformats.org/markup-compatibility/2006" xmlns:p14="http://schemas.microsoft.com/office/powerpoint/2010/main">
    <mc:Choice Requires="p14">
      <p:transition spd="slow" p14:dur="2000" advTm="947"/>
    </mc:Choice>
    <mc:Fallback xmlns="">
      <p:transition spd="slow" advTm="94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Placeholder 3">
            <a:extLst>
              <a:ext uri="{FF2B5EF4-FFF2-40B4-BE49-F238E27FC236}">
                <a16:creationId xmlns:a16="http://schemas.microsoft.com/office/drawing/2014/main" id="{6B1A96A1-494C-8555-2C8C-FEDBF948F5A9}"/>
              </a:ext>
            </a:extLst>
          </p:cNvPr>
          <p:cNvGraphicFramePr>
            <a:graphicFrameLocks noGrp="1"/>
          </p:cNvGraphicFramePr>
          <p:nvPr>
            <p:ph sz="quarter" idx="12"/>
            <p:extLst>
              <p:ext uri="{D42A27DB-BD31-4B8C-83A1-F6EECF244321}">
                <p14:modId xmlns:p14="http://schemas.microsoft.com/office/powerpoint/2010/main" val="1233598015"/>
              </p:ext>
            </p:extLst>
          </p:nvPr>
        </p:nvGraphicFramePr>
        <p:xfrm>
          <a:off x="768350" y="914400"/>
          <a:ext cx="10461124" cy="5486400"/>
        </p:xfrm>
        <a:graphic>
          <a:graphicData uri="http://schemas.openxmlformats.org/drawingml/2006/table">
            <a:tbl>
              <a:tblPr firstRow="1" bandRow="1">
                <a:tableStyleId>{C083E6E3-FA7D-4D7B-A595-EF9225AFEA82}</a:tableStyleId>
              </a:tblPr>
              <a:tblGrid>
                <a:gridCol w="10461124">
                  <a:extLst>
                    <a:ext uri="{9D8B030D-6E8A-4147-A177-3AD203B41FA5}">
                      <a16:colId xmlns:a16="http://schemas.microsoft.com/office/drawing/2014/main" val="3909542061"/>
                    </a:ext>
                  </a:extLst>
                </a:gridCol>
              </a:tblGrid>
              <a:tr h="1097280">
                <a:tc>
                  <a:txBody>
                    <a:bodyPr/>
                    <a:lstStyle/>
                    <a:p>
                      <a:pPr algn="ctr"/>
                      <a:r>
                        <a:rPr lang="en-US" dirty="0">
                          <a:latin typeface="+mn-lt"/>
                        </a:rPr>
                        <a:t>Assumptions made during the design of the pipeline</a:t>
                      </a:r>
                    </a:p>
                  </a:txBody>
                  <a:tcPr anchor="ctr"/>
                </a:tc>
                <a:extLst>
                  <a:ext uri="{0D108BD9-81ED-4DB2-BD59-A6C34878D82A}">
                    <a16:rowId xmlns:a16="http://schemas.microsoft.com/office/drawing/2014/main" val="211601482"/>
                  </a:ext>
                </a:extLst>
              </a:tr>
              <a:tr h="1097280">
                <a:tc>
                  <a:txBody>
                    <a:bodyPr/>
                    <a:lstStyle/>
                    <a:p>
                      <a:r>
                        <a:rPr lang="en-US" dirty="0">
                          <a:latin typeface="+mn-lt"/>
                        </a:rPr>
                        <a:t>Top 15% of image height is not useful data</a:t>
                      </a:r>
                    </a:p>
                  </a:txBody>
                  <a:tcPr anchor="ctr"/>
                </a:tc>
                <a:extLst>
                  <a:ext uri="{0D108BD9-81ED-4DB2-BD59-A6C34878D82A}">
                    <a16:rowId xmlns:a16="http://schemas.microsoft.com/office/drawing/2014/main" val="3713753144"/>
                  </a:ext>
                </a:extLst>
              </a:tr>
              <a:tr h="1097280">
                <a:tc>
                  <a:txBody>
                    <a:bodyPr/>
                    <a:lstStyle/>
                    <a:p>
                      <a:r>
                        <a:rPr lang="en-US" dirty="0">
                          <a:latin typeface="+mn-lt"/>
                        </a:rPr>
                        <a:t>Components with an area &lt; 150px are noise</a:t>
                      </a:r>
                    </a:p>
                  </a:txBody>
                  <a:tcPr anchor="ctr"/>
                </a:tc>
                <a:extLst>
                  <a:ext uri="{0D108BD9-81ED-4DB2-BD59-A6C34878D82A}">
                    <a16:rowId xmlns:a16="http://schemas.microsoft.com/office/drawing/2014/main" val="210696092"/>
                  </a:ext>
                </a:extLst>
              </a:tr>
              <a:tr h="1097280">
                <a:tc>
                  <a:txBody>
                    <a:bodyPr/>
                    <a:lstStyle/>
                    <a:p>
                      <a:r>
                        <a:rPr lang="en-US" dirty="0">
                          <a:latin typeface="+mn-lt"/>
                        </a:rPr>
                        <a:t>Roots are objects that are tall and skinny (area ratio threshold &gt; 1.5)</a:t>
                      </a:r>
                    </a:p>
                  </a:txBody>
                  <a:tcPr anchor="ctr"/>
                </a:tc>
                <a:extLst>
                  <a:ext uri="{0D108BD9-81ED-4DB2-BD59-A6C34878D82A}">
                    <a16:rowId xmlns:a16="http://schemas.microsoft.com/office/drawing/2014/main" val="1335514058"/>
                  </a:ext>
                </a:extLst>
              </a:tr>
              <a:tr h="1097280">
                <a:tc>
                  <a:txBody>
                    <a:bodyPr/>
                    <a:lstStyle/>
                    <a:p>
                      <a:endParaRPr lang="en-US" sz="1800" b="0" i="0" u="none" strike="noStrike" kern="1200" baseline="0" dirty="0">
                        <a:solidFill>
                          <a:schemeClr val="tx1"/>
                        </a:solidFill>
                        <a:latin typeface="+mn-lt"/>
                        <a:ea typeface="+mn-ea"/>
                        <a:cs typeface="+mn-cs"/>
                      </a:endParaRPr>
                    </a:p>
                    <a:p>
                      <a:r>
                        <a:rPr lang="en-US" sz="1800" b="0" i="0" u="none" strike="noStrike" kern="1200" baseline="0" dirty="0">
                          <a:solidFill>
                            <a:schemeClr val="tx1"/>
                          </a:solidFill>
                          <a:latin typeface="+mn-lt"/>
                          <a:ea typeface="+mn-ea"/>
                          <a:cs typeface="+mn-cs"/>
                        </a:rPr>
                        <a:t>The primary root is the shortest path from the </a:t>
                      </a:r>
                      <a:r>
                        <a:rPr lang="en-US" sz="1800" b="1" i="0" u="none" strike="noStrike" kern="1200" baseline="0" dirty="0">
                          <a:solidFill>
                            <a:schemeClr val="tx1"/>
                          </a:solidFill>
                          <a:latin typeface="+mn-lt"/>
                          <a:ea typeface="+mn-ea"/>
                          <a:cs typeface="+mn-cs"/>
                        </a:rPr>
                        <a:t>topmost to bottommost </a:t>
                      </a:r>
                      <a:r>
                        <a:rPr lang="en-US" sz="1800" b="0" i="0" u="none" strike="noStrike" kern="1200" baseline="0" dirty="0">
                          <a:solidFill>
                            <a:schemeClr val="tx1"/>
                          </a:solidFill>
                          <a:latin typeface="+mn-lt"/>
                          <a:ea typeface="+mn-ea"/>
                          <a:cs typeface="+mn-cs"/>
                        </a:rPr>
                        <a:t>node</a:t>
                      </a:r>
                    </a:p>
                  </a:txBody>
                  <a:tcPr anchor="ctr"/>
                </a:tc>
                <a:extLst>
                  <a:ext uri="{0D108BD9-81ED-4DB2-BD59-A6C34878D82A}">
                    <a16:rowId xmlns:a16="http://schemas.microsoft.com/office/drawing/2014/main" val="2420206096"/>
                  </a:ext>
                </a:extLst>
              </a:tr>
            </a:tbl>
          </a:graphicData>
        </a:graphic>
      </p:graphicFrame>
      <p:sp>
        <p:nvSpPr>
          <p:cNvPr id="2" name="Slide Number Placeholder 1">
            <a:extLst>
              <a:ext uri="{FF2B5EF4-FFF2-40B4-BE49-F238E27FC236}">
                <a16:creationId xmlns:a16="http://schemas.microsoft.com/office/drawing/2014/main" id="{208B4E59-CB4F-04A3-A58D-1C710346E2F7}"/>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24</a:t>
            </a:fld>
            <a:endParaRPr lang="en-US" dirty="0"/>
          </a:p>
        </p:txBody>
      </p:sp>
    </p:spTree>
    <p:extLst>
      <p:ext uri="{BB962C8B-B14F-4D97-AF65-F5344CB8AC3E}">
        <p14:creationId xmlns:p14="http://schemas.microsoft.com/office/powerpoint/2010/main" val="2320696838"/>
      </p:ext>
    </p:extLst>
  </p:cSld>
  <p:clrMapOvr>
    <a:masterClrMapping/>
  </p:clrMapOvr>
  <mc:AlternateContent xmlns:mc="http://schemas.openxmlformats.org/markup-compatibility/2006" xmlns:p14="http://schemas.microsoft.com/office/powerpoint/2010/main">
    <mc:Choice Requires="p14">
      <p:transition spd="slow" p14:dur="2000" advTm="2123"/>
    </mc:Choice>
    <mc:Fallback xmlns="">
      <p:transition spd="slow" advTm="212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6FF8-06DF-935F-5DBD-127961055563}"/>
              </a:ext>
            </a:extLst>
          </p:cNvPr>
          <p:cNvSpPr>
            <a:spLocks noGrp="1"/>
          </p:cNvSpPr>
          <p:nvPr>
            <p:ph type="title"/>
          </p:nvPr>
        </p:nvSpPr>
        <p:spPr/>
        <p:txBody>
          <a:bodyPr/>
          <a:lstStyle/>
          <a:p>
            <a:r>
              <a:rPr lang="en-US" dirty="0"/>
              <a:t>Limitations</a:t>
            </a:r>
          </a:p>
        </p:txBody>
      </p:sp>
    </p:spTree>
    <p:extLst>
      <p:ext uri="{BB962C8B-B14F-4D97-AF65-F5344CB8AC3E}">
        <p14:creationId xmlns:p14="http://schemas.microsoft.com/office/powerpoint/2010/main" val="3139435358"/>
      </p:ext>
    </p:extLst>
  </p:cSld>
  <p:clrMapOvr>
    <a:masterClrMapping/>
  </p:clrMapOvr>
  <mc:AlternateContent xmlns:mc="http://schemas.openxmlformats.org/markup-compatibility/2006" xmlns:p14="http://schemas.microsoft.com/office/powerpoint/2010/main">
    <mc:Choice Requires="p14">
      <p:transition spd="slow" p14:dur="2000" advTm="512"/>
    </mc:Choice>
    <mc:Fallback xmlns="">
      <p:transition spd="slow" advTm="51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730E3B-7BB4-5F91-89A4-F6B7086CC6FD}"/>
              </a:ext>
            </a:extLst>
          </p:cNvPr>
          <p:cNvSpPr>
            <a:spLocks noGrp="1"/>
          </p:cNvSpPr>
          <p:nvPr>
            <p:ph type="sldNum" sz="quarter" idx="10"/>
          </p:nvPr>
        </p:nvSpPr>
        <p:spPr/>
        <p:txBody>
          <a:bodyPr/>
          <a:lstStyle/>
          <a:p>
            <a:pPr algn="ctr"/>
            <a:fld id="{19B51A1E-902D-48AF-9020-955120F399B6}" type="slidenum">
              <a:rPr lang="en-US" smtClean="0"/>
              <a:pPr algn="ctr"/>
              <a:t>26</a:t>
            </a:fld>
            <a:endParaRPr lang="en-US" dirty="0"/>
          </a:p>
        </p:txBody>
      </p:sp>
      <p:pic>
        <p:nvPicPr>
          <p:cNvPr id="6" name="Picture 5" descr="A red line and blue dot on a black background&#10;&#10;AI-generated content may be incorrect.">
            <a:extLst>
              <a:ext uri="{FF2B5EF4-FFF2-40B4-BE49-F238E27FC236}">
                <a16:creationId xmlns:a16="http://schemas.microsoft.com/office/drawing/2014/main" id="{7E0ADEE3-7FCF-5E4D-078B-F391A268D382}"/>
              </a:ext>
            </a:extLst>
          </p:cNvPr>
          <p:cNvPicPr>
            <a:picLocks noChangeAspect="1"/>
          </p:cNvPicPr>
          <p:nvPr/>
        </p:nvPicPr>
        <p:blipFill>
          <a:blip r:embed="rId3"/>
          <a:stretch>
            <a:fillRect/>
          </a:stretch>
        </p:blipFill>
        <p:spPr>
          <a:xfrm>
            <a:off x="136123" y="495424"/>
            <a:ext cx="2572124" cy="4384303"/>
          </a:xfrm>
          <a:prstGeom prst="rect">
            <a:avLst/>
          </a:prstGeom>
        </p:spPr>
      </p:pic>
      <p:pic>
        <p:nvPicPr>
          <p:cNvPr id="10" name="Picture 9" descr="A close-up of a window&#10;&#10;AI-generated content may be incorrect.">
            <a:extLst>
              <a:ext uri="{FF2B5EF4-FFF2-40B4-BE49-F238E27FC236}">
                <a16:creationId xmlns:a16="http://schemas.microsoft.com/office/drawing/2014/main" id="{60309E5F-5F64-5F56-5CE6-297651A9C5DF}"/>
              </a:ext>
            </a:extLst>
          </p:cNvPr>
          <p:cNvPicPr>
            <a:picLocks noChangeAspect="1"/>
          </p:cNvPicPr>
          <p:nvPr/>
        </p:nvPicPr>
        <p:blipFill>
          <a:blip r:embed="rId4"/>
          <a:srcRect l="48779" t="13099" r="47490" b="78012"/>
          <a:stretch>
            <a:fillRect/>
          </a:stretch>
        </p:blipFill>
        <p:spPr>
          <a:xfrm>
            <a:off x="2708247" y="495780"/>
            <a:ext cx="2572124" cy="4383947"/>
          </a:xfrm>
          <a:prstGeom prst="rect">
            <a:avLst/>
          </a:prstGeom>
        </p:spPr>
      </p:pic>
      <p:pic>
        <p:nvPicPr>
          <p:cNvPr id="12" name="Picture 11">
            <a:extLst>
              <a:ext uri="{FF2B5EF4-FFF2-40B4-BE49-F238E27FC236}">
                <a16:creationId xmlns:a16="http://schemas.microsoft.com/office/drawing/2014/main" id="{5002F9EF-E619-7D57-A1CF-7C5C7E45B8C5}"/>
              </a:ext>
            </a:extLst>
          </p:cNvPr>
          <p:cNvPicPr>
            <a:picLocks noChangeAspect="1"/>
          </p:cNvPicPr>
          <p:nvPr/>
        </p:nvPicPr>
        <p:blipFill>
          <a:blip r:embed="rId5"/>
          <a:stretch>
            <a:fillRect/>
          </a:stretch>
        </p:blipFill>
        <p:spPr>
          <a:xfrm>
            <a:off x="5444707" y="495424"/>
            <a:ext cx="3623065" cy="5817523"/>
          </a:xfrm>
          <a:prstGeom prst="rect">
            <a:avLst/>
          </a:prstGeom>
        </p:spPr>
      </p:pic>
      <p:graphicFrame>
        <p:nvGraphicFramePr>
          <p:cNvPr id="2" name="Table 1">
            <a:extLst>
              <a:ext uri="{FF2B5EF4-FFF2-40B4-BE49-F238E27FC236}">
                <a16:creationId xmlns:a16="http://schemas.microsoft.com/office/drawing/2014/main" id="{7161C074-6233-1DC8-603F-37B550F6A716}"/>
              </a:ext>
            </a:extLst>
          </p:cNvPr>
          <p:cNvGraphicFramePr>
            <a:graphicFrameLocks noGrp="1"/>
          </p:cNvGraphicFramePr>
          <p:nvPr>
            <p:extLst>
              <p:ext uri="{D42A27DB-BD31-4B8C-83A1-F6EECF244321}">
                <p14:modId xmlns:p14="http://schemas.microsoft.com/office/powerpoint/2010/main" val="3744869678"/>
              </p:ext>
            </p:extLst>
          </p:nvPr>
        </p:nvGraphicFramePr>
        <p:xfrm>
          <a:off x="9162676" y="630937"/>
          <a:ext cx="2386196" cy="5682010"/>
        </p:xfrm>
        <a:graphic>
          <a:graphicData uri="http://schemas.openxmlformats.org/drawingml/2006/table">
            <a:tbl>
              <a:tblPr firstRow="1" bandRow="1">
                <a:tableStyleId>{C083E6E3-FA7D-4D7B-A595-EF9225AFEA82}</a:tableStyleId>
              </a:tblPr>
              <a:tblGrid>
                <a:gridCol w="2386196">
                  <a:extLst>
                    <a:ext uri="{9D8B030D-6E8A-4147-A177-3AD203B41FA5}">
                      <a16:colId xmlns:a16="http://schemas.microsoft.com/office/drawing/2014/main" val="1849285264"/>
                    </a:ext>
                  </a:extLst>
                </a:gridCol>
              </a:tblGrid>
              <a:tr h="1205274">
                <a:tc>
                  <a:txBody>
                    <a:bodyPr/>
                    <a:lstStyle/>
                    <a:p>
                      <a:pPr algn="ctr"/>
                      <a:endParaRPr lang="en-US" dirty="0"/>
                    </a:p>
                    <a:p>
                      <a:pPr algn="ctr"/>
                      <a:r>
                        <a:rPr lang="en-US" b="0" dirty="0"/>
                        <a:t>Dataset limitations</a:t>
                      </a:r>
                    </a:p>
                  </a:txBody>
                  <a:tcPr/>
                </a:tc>
                <a:extLst>
                  <a:ext uri="{0D108BD9-81ED-4DB2-BD59-A6C34878D82A}">
                    <a16:rowId xmlns:a16="http://schemas.microsoft.com/office/drawing/2014/main" val="1155501774"/>
                  </a:ext>
                </a:extLst>
              </a:tr>
              <a:tr h="1721822">
                <a:tc>
                  <a:txBody>
                    <a:bodyPr/>
                    <a:lstStyle/>
                    <a:p>
                      <a:pPr algn="ctr"/>
                      <a:endParaRPr lang="en-US" dirty="0"/>
                    </a:p>
                    <a:p>
                      <a:pPr algn="ctr"/>
                      <a:r>
                        <a:rPr lang="en-US" dirty="0"/>
                        <a:t>Model cannot properly detect smaller roots</a:t>
                      </a:r>
                    </a:p>
                  </a:txBody>
                  <a:tcPr/>
                </a:tc>
                <a:extLst>
                  <a:ext uri="{0D108BD9-81ED-4DB2-BD59-A6C34878D82A}">
                    <a16:rowId xmlns:a16="http://schemas.microsoft.com/office/drawing/2014/main" val="1126169828"/>
                  </a:ext>
                </a:extLst>
              </a:tr>
              <a:tr h="2754914">
                <a:tc>
                  <a:txBody>
                    <a:bodyPr/>
                    <a:lstStyle/>
                    <a:p>
                      <a:pPr algn="ctr"/>
                      <a:endParaRPr lang="en-US" dirty="0"/>
                    </a:p>
                    <a:p>
                      <a:pPr algn="ctr"/>
                      <a:r>
                        <a:rPr lang="en-US" dirty="0"/>
                        <a:t>Overlapping and dense roots make it hard for the model to identify the main root path accurately</a:t>
                      </a:r>
                    </a:p>
                  </a:txBody>
                  <a:tcPr/>
                </a:tc>
                <a:extLst>
                  <a:ext uri="{0D108BD9-81ED-4DB2-BD59-A6C34878D82A}">
                    <a16:rowId xmlns:a16="http://schemas.microsoft.com/office/drawing/2014/main" val="1144235298"/>
                  </a:ext>
                </a:extLst>
              </a:tr>
            </a:tbl>
          </a:graphicData>
        </a:graphic>
      </p:graphicFrame>
    </p:spTree>
    <p:extLst>
      <p:ext uri="{BB962C8B-B14F-4D97-AF65-F5344CB8AC3E}">
        <p14:creationId xmlns:p14="http://schemas.microsoft.com/office/powerpoint/2010/main" val="36775915"/>
      </p:ext>
    </p:extLst>
  </p:cSld>
  <p:clrMapOvr>
    <a:masterClrMapping/>
  </p:clrMapOvr>
  <mc:AlternateContent xmlns:mc="http://schemas.openxmlformats.org/markup-compatibility/2006" xmlns:p14="http://schemas.microsoft.com/office/powerpoint/2010/main">
    <mc:Choice Requires="p14">
      <p:transition spd="slow" p14:dur="2000" advTm="3"/>
    </mc:Choice>
    <mc:Fallback xmlns="">
      <p:transition spd="slow" advTm="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D185-3A08-4DA6-1941-CB65E579E12C}"/>
              </a:ext>
            </a:extLst>
          </p:cNvPr>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4065528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405D-2086-E2C6-843C-BA5EA0FE9EB0}"/>
              </a:ext>
            </a:extLst>
          </p:cNvPr>
          <p:cNvSpPr>
            <a:spLocks noGrp="1"/>
          </p:cNvSpPr>
          <p:nvPr>
            <p:ph type="title"/>
          </p:nvPr>
        </p:nvSpPr>
        <p:spPr/>
        <p:txBody>
          <a:bodyPr/>
          <a:lstStyle/>
          <a:p>
            <a:r>
              <a:rPr lang="en-US" dirty="0"/>
              <a:t>What can be done?</a:t>
            </a:r>
          </a:p>
        </p:txBody>
      </p:sp>
      <p:graphicFrame>
        <p:nvGraphicFramePr>
          <p:cNvPr id="6" name="Content Placeholder 5">
            <a:extLst>
              <a:ext uri="{FF2B5EF4-FFF2-40B4-BE49-F238E27FC236}">
                <a16:creationId xmlns:a16="http://schemas.microsoft.com/office/drawing/2014/main" id="{A8254ADC-E27D-9E13-03BC-F520F4BE5B7F}"/>
              </a:ext>
            </a:extLst>
          </p:cNvPr>
          <p:cNvGraphicFramePr>
            <a:graphicFrameLocks noGrp="1"/>
          </p:cNvGraphicFramePr>
          <p:nvPr>
            <p:ph sz="quarter" idx="13"/>
            <p:extLst>
              <p:ext uri="{D42A27DB-BD31-4B8C-83A1-F6EECF244321}">
                <p14:modId xmlns:p14="http://schemas.microsoft.com/office/powerpoint/2010/main" val="2097915646"/>
              </p:ext>
            </p:extLst>
          </p:nvPr>
        </p:nvGraphicFramePr>
        <p:xfrm>
          <a:off x="768350" y="2130425"/>
          <a:ext cx="4910138" cy="1751764"/>
        </p:xfrm>
        <a:graphic>
          <a:graphicData uri="http://schemas.openxmlformats.org/drawingml/2006/table">
            <a:tbl>
              <a:tblPr firstRow="1" bandRow="1">
                <a:tableStyleId>{C083E6E3-FA7D-4D7B-A595-EF9225AFEA82}</a:tableStyleId>
              </a:tblPr>
              <a:tblGrid>
                <a:gridCol w="4910138">
                  <a:extLst>
                    <a:ext uri="{9D8B030D-6E8A-4147-A177-3AD203B41FA5}">
                      <a16:colId xmlns:a16="http://schemas.microsoft.com/office/drawing/2014/main" val="963737829"/>
                    </a:ext>
                  </a:extLst>
                </a:gridCol>
              </a:tblGrid>
              <a:tr h="1751764">
                <a:tc>
                  <a:txBody>
                    <a:bodyPr/>
                    <a:lstStyle/>
                    <a:p>
                      <a:r>
                        <a:rPr lang="en-US" dirty="0">
                          <a:solidFill>
                            <a:schemeClr val="bg1"/>
                          </a:solidFill>
                          <a:highlight>
                            <a:srgbClr val="800000"/>
                          </a:highlight>
                        </a:rPr>
                        <a:t>1</a:t>
                      </a:r>
                    </a:p>
                    <a:p>
                      <a:endParaRPr lang="en-US" dirty="0"/>
                    </a:p>
                    <a:p>
                      <a:r>
                        <a:rPr lang="en-US" sz="2000" dirty="0">
                          <a:solidFill>
                            <a:schemeClr val="bg1"/>
                          </a:solidFill>
                          <a:highlight>
                            <a:srgbClr val="800000"/>
                          </a:highlight>
                        </a:rPr>
                        <a:t>A faster, more computationally proficient computer to train a model, using a mega dataset.</a:t>
                      </a:r>
                    </a:p>
                  </a:txBody>
                  <a:tcPr/>
                </a:tc>
                <a:extLst>
                  <a:ext uri="{0D108BD9-81ED-4DB2-BD59-A6C34878D82A}">
                    <a16:rowId xmlns:a16="http://schemas.microsoft.com/office/drawing/2014/main" val="3145674599"/>
                  </a:ext>
                </a:extLst>
              </a:tr>
            </a:tbl>
          </a:graphicData>
        </a:graphic>
      </p:graphicFrame>
      <p:sp>
        <p:nvSpPr>
          <p:cNvPr id="5" name="Slide Number Placeholder 4">
            <a:extLst>
              <a:ext uri="{FF2B5EF4-FFF2-40B4-BE49-F238E27FC236}">
                <a16:creationId xmlns:a16="http://schemas.microsoft.com/office/drawing/2014/main" id="{BD41EFDA-7CCB-28F2-F6A1-B17372360C46}"/>
              </a:ext>
            </a:extLst>
          </p:cNvPr>
          <p:cNvSpPr>
            <a:spLocks noGrp="1"/>
          </p:cNvSpPr>
          <p:nvPr>
            <p:ph type="sldNum" sz="quarter" idx="10"/>
          </p:nvPr>
        </p:nvSpPr>
        <p:spPr/>
        <p:txBody>
          <a:bodyPr/>
          <a:lstStyle/>
          <a:p>
            <a:pPr algn="ctr"/>
            <a:fld id="{19B51A1E-902D-48AF-9020-955120F399B6}" type="slidenum">
              <a:rPr lang="en-US" smtClean="0"/>
              <a:pPr algn="ctr"/>
              <a:t>28</a:t>
            </a:fld>
            <a:endParaRPr lang="en-US" dirty="0"/>
          </a:p>
        </p:txBody>
      </p:sp>
      <p:graphicFrame>
        <p:nvGraphicFramePr>
          <p:cNvPr id="7" name="Content Placeholder 5">
            <a:extLst>
              <a:ext uri="{FF2B5EF4-FFF2-40B4-BE49-F238E27FC236}">
                <a16:creationId xmlns:a16="http://schemas.microsoft.com/office/drawing/2014/main" id="{65EC3A4E-1506-EA10-2515-ADC20C1703BC}"/>
              </a:ext>
            </a:extLst>
          </p:cNvPr>
          <p:cNvGraphicFramePr>
            <a:graphicFrameLocks/>
          </p:cNvGraphicFramePr>
          <p:nvPr>
            <p:extLst>
              <p:ext uri="{D42A27DB-BD31-4B8C-83A1-F6EECF244321}">
                <p14:modId xmlns:p14="http://schemas.microsoft.com/office/powerpoint/2010/main" val="1933333755"/>
              </p:ext>
            </p:extLst>
          </p:nvPr>
        </p:nvGraphicFramePr>
        <p:xfrm>
          <a:off x="3639407" y="4368299"/>
          <a:ext cx="4910138" cy="1751764"/>
        </p:xfrm>
        <a:graphic>
          <a:graphicData uri="http://schemas.openxmlformats.org/drawingml/2006/table">
            <a:tbl>
              <a:tblPr firstRow="1" bandRow="1">
                <a:tableStyleId>{C083E6E3-FA7D-4D7B-A595-EF9225AFEA82}</a:tableStyleId>
              </a:tblPr>
              <a:tblGrid>
                <a:gridCol w="4910138">
                  <a:extLst>
                    <a:ext uri="{9D8B030D-6E8A-4147-A177-3AD203B41FA5}">
                      <a16:colId xmlns:a16="http://schemas.microsoft.com/office/drawing/2014/main" val="963737829"/>
                    </a:ext>
                  </a:extLst>
                </a:gridCol>
              </a:tblGrid>
              <a:tr h="1751764">
                <a:tc>
                  <a:txBody>
                    <a:bodyPr/>
                    <a:lstStyle/>
                    <a:p>
                      <a:r>
                        <a:rPr lang="en-US" dirty="0">
                          <a:solidFill>
                            <a:schemeClr val="bg1"/>
                          </a:solidFill>
                          <a:highlight>
                            <a:srgbClr val="800000"/>
                          </a:highlight>
                        </a:rPr>
                        <a:t>3</a:t>
                      </a:r>
                    </a:p>
                    <a:p>
                      <a:endParaRPr lang="en-US" dirty="0">
                        <a:solidFill>
                          <a:schemeClr val="bg1"/>
                        </a:solidFill>
                        <a:highlight>
                          <a:srgbClr val="800000"/>
                        </a:highlight>
                      </a:endParaRPr>
                    </a:p>
                    <a:p>
                      <a:r>
                        <a:rPr lang="en-US" sz="2000" dirty="0">
                          <a:solidFill>
                            <a:schemeClr val="bg1"/>
                          </a:solidFill>
                          <a:highlight>
                            <a:srgbClr val="800000"/>
                          </a:highlight>
                        </a:rPr>
                        <a:t>A dataset containing manually annotated main roots</a:t>
                      </a:r>
                    </a:p>
                  </a:txBody>
                  <a:tcPr/>
                </a:tc>
                <a:extLst>
                  <a:ext uri="{0D108BD9-81ED-4DB2-BD59-A6C34878D82A}">
                    <a16:rowId xmlns:a16="http://schemas.microsoft.com/office/drawing/2014/main" val="3145674599"/>
                  </a:ext>
                </a:extLst>
              </a:tr>
            </a:tbl>
          </a:graphicData>
        </a:graphic>
      </p:graphicFrame>
      <p:graphicFrame>
        <p:nvGraphicFramePr>
          <p:cNvPr id="8" name="Content Placeholder 5">
            <a:extLst>
              <a:ext uri="{FF2B5EF4-FFF2-40B4-BE49-F238E27FC236}">
                <a16:creationId xmlns:a16="http://schemas.microsoft.com/office/drawing/2014/main" id="{2D053E5A-E198-2A5B-0328-84310EE633FE}"/>
              </a:ext>
            </a:extLst>
          </p:cNvPr>
          <p:cNvGraphicFramePr>
            <a:graphicFrameLocks/>
          </p:cNvGraphicFramePr>
          <p:nvPr>
            <p:extLst>
              <p:ext uri="{D42A27DB-BD31-4B8C-83A1-F6EECF244321}">
                <p14:modId xmlns:p14="http://schemas.microsoft.com/office/powerpoint/2010/main" val="2753782025"/>
              </p:ext>
            </p:extLst>
          </p:nvPr>
        </p:nvGraphicFramePr>
        <p:xfrm>
          <a:off x="6094476" y="2130425"/>
          <a:ext cx="4910138" cy="1751764"/>
        </p:xfrm>
        <a:graphic>
          <a:graphicData uri="http://schemas.openxmlformats.org/drawingml/2006/table">
            <a:tbl>
              <a:tblPr firstRow="1" bandRow="1">
                <a:tableStyleId>{C083E6E3-FA7D-4D7B-A595-EF9225AFEA82}</a:tableStyleId>
              </a:tblPr>
              <a:tblGrid>
                <a:gridCol w="4910138">
                  <a:extLst>
                    <a:ext uri="{9D8B030D-6E8A-4147-A177-3AD203B41FA5}">
                      <a16:colId xmlns:a16="http://schemas.microsoft.com/office/drawing/2014/main" val="963737829"/>
                    </a:ext>
                  </a:extLst>
                </a:gridCol>
              </a:tblGrid>
              <a:tr h="1751764">
                <a:tc>
                  <a:txBody>
                    <a:bodyPr/>
                    <a:lstStyle/>
                    <a:p>
                      <a:r>
                        <a:rPr lang="en-US" dirty="0">
                          <a:solidFill>
                            <a:schemeClr val="bg1"/>
                          </a:solidFill>
                          <a:highlight>
                            <a:srgbClr val="800000"/>
                          </a:highlight>
                        </a:rPr>
                        <a:t>2</a:t>
                      </a:r>
                    </a:p>
                    <a:p>
                      <a:endParaRPr lang="en-US" dirty="0">
                        <a:solidFill>
                          <a:schemeClr val="bg1"/>
                        </a:solidFill>
                        <a:highlight>
                          <a:srgbClr val="800000"/>
                        </a:highlight>
                      </a:endParaRPr>
                    </a:p>
                    <a:p>
                      <a:r>
                        <a:rPr lang="en-US" sz="2000" dirty="0">
                          <a:solidFill>
                            <a:schemeClr val="bg1"/>
                          </a:solidFill>
                          <a:highlight>
                            <a:srgbClr val="800000"/>
                          </a:highlight>
                        </a:rPr>
                        <a:t>A dataset containing more newly germinated seeds.</a:t>
                      </a:r>
                    </a:p>
                  </a:txBody>
                  <a:tcPr/>
                </a:tc>
                <a:extLst>
                  <a:ext uri="{0D108BD9-81ED-4DB2-BD59-A6C34878D82A}">
                    <a16:rowId xmlns:a16="http://schemas.microsoft.com/office/drawing/2014/main" val="3145674599"/>
                  </a:ext>
                </a:extLst>
              </a:tr>
            </a:tbl>
          </a:graphicData>
        </a:graphic>
      </p:graphicFrame>
    </p:spTree>
    <p:extLst>
      <p:ext uri="{BB962C8B-B14F-4D97-AF65-F5344CB8AC3E}">
        <p14:creationId xmlns:p14="http://schemas.microsoft.com/office/powerpoint/2010/main" val="178742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531FC-30B1-5F17-6B06-9AE6CF5584A4}"/>
              </a:ext>
            </a:extLst>
          </p:cNvPr>
          <p:cNvSpPr>
            <a:spLocks noGrp="1"/>
          </p:cNvSpPr>
          <p:nvPr>
            <p:ph type="title"/>
          </p:nvPr>
        </p:nvSpPr>
        <p:spPr>
          <a:xfrm>
            <a:off x="768096" y="996696"/>
            <a:ext cx="8668512" cy="2432304"/>
          </a:xfrm>
        </p:spPr>
        <p:txBody>
          <a:bodyPr/>
          <a:lstStyle/>
          <a:p>
            <a:r>
              <a:rPr lang="en-US" dirty="0"/>
              <a:t>Thank</a:t>
            </a:r>
            <a:br>
              <a:rPr lang="en-US" dirty="0"/>
            </a:br>
            <a:r>
              <a:rPr lang="en-US" dirty="0"/>
              <a:t>you</a:t>
            </a:r>
            <a:br>
              <a:rPr lang="en-US" dirty="0"/>
            </a:br>
            <a:endParaRPr lang="en-US" dirty="0"/>
          </a:p>
        </p:txBody>
      </p:sp>
    </p:spTree>
    <p:extLst>
      <p:ext uri="{BB962C8B-B14F-4D97-AF65-F5344CB8AC3E}">
        <p14:creationId xmlns:p14="http://schemas.microsoft.com/office/powerpoint/2010/main" val="423568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B338E8-1DBC-0FE2-455A-82806A977572}"/>
              </a:ext>
            </a:extLst>
          </p:cNvPr>
          <p:cNvSpPr>
            <a:spLocks noGrp="1"/>
          </p:cNvSpPr>
          <p:nvPr>
            <p:ph type="title"/>
          </p:nvPr>
        </p:nvSpPr>
        <p:spPr>
          <a:xfrm>
            <a:off x="6938532" y="772107"/>
            <a:ext cx="6528816" cy="914400"/>
          </a:xfrm>
        </p:spPr>
        <p:txBody>
          <a:bodyPr/>
          <a:lstStyle/>
          <a:p>
            <a:r>
              <a:rPr lang="en-US" dirty="0"/>
              <a:t>Problem definition</a:t>
            </a:r>
            <a:br>
              <a:rPr lang="en-US" dirty="0"/>
            </a:br>
            <a:endParaRPr lang="en-US" dirty="0"/>
          </a:p>
        </p:txBody>
      </p:sp>
      <p:sp>
        <p:nvSpPr>
          <p:cNvPr id="4" name="Content Placeholder 3">
            <a:extLst>
              <a:ext uri="{FF2B5EF4-FFF2-40B4-BE49-F238E27FC236}">
                <a16:creationId xmlns:a16="http://schemas.microsoft.com/office/drawing/2014/main" id="{8D520FC2-50B3-A72C-35FF-E2289F7FF82B}"/>
              </a:ext>
            </a:extLst>
          </p:cNvPr>
          <p:cNvSpPr>
            <a:spLocks noGrp="1"/>
          </p:cNvSpPr>
          <p:nvPr>
            <p:ph sz="quarter" idx="12"/>
          </p:nvPr>
        </p:nvSpPr>
        <p:spPr>
          <a:xfrm>
            <a:off x="7392166" y="1339316"/>
            <a:ext cx="3741055" cy="5408676"/>
          </a:xfrm>
        </p:spPr>
        <p:txBody>
          <a:bodyPr>
            <a:normAutofit/>
          </a:bodyPr>
          <a:lstStyle/>
          <a:p>
            <a:r>
              <a:rPr lang="en-US" dirty="0">
                <a:solidFill>
                  <a:schemeClr val="bg1"/>
                </a:solidFill>
                <a:highlight>
                  <a:srgbClr val="800000"/>
                </a:highlight>
              </a:rPr>
              <a:t>The challenge</a:t>
            </a:r>
          </a:p>
          <a:p>
            <a:r>
              <a:rPr lang="en-US" dirty="0"/>
              <a:t>Analyses of plant root images and physical interaction are manual, time-consuming, and potential sources of human error.</a:t>
            </a:r>
          </a:p>
          <a:p>
            <a:endParaRPr lang="en-US" dirty="0"/>
          </a:p>
          <a:p>
            <a:r>
              <a:rPr lang="en-US" dirty="0">
                <a:solidFill>
                  <a:schemeClr val="bg1"/>
                </a:solidFill>
                <a:highlight>
                  <a:srgbClr val="800000"/>
                </a:highlight>
              </a:rPr>
              <a:t>Core tasks</a:t>
            </a:r>
          </a:p>
          <a:p>
            <a:pPr marL="285750" indent="-285750">
              <a:buFont typeface="Arial" panose="020B0604020202020204" pitchFamily="34" charset="0"/>
              <a:buChar char="•"/>
            </a:pPr>
            <a:r>
              <a:rPr lang="en-US" dirty="0"/>
              <a:t>Image Analysis</a:t>
            </a:r>
          </a:p>
          <a:p>
            <a:pPr marL="285750" indent="-285750">
              <a:buFont typeface="Arial" panose="020B0604020202020204" pitchFamily="34" charset="0"/>
              <a:buChar char="•"/>
            </a:pPr>
            <a:r>
              <a:rPr lang="en-US" dirty="0"/>
              <a:t>Robotic Action</a:t>
            </a:r>
          </a:p>
          <a:p>
            <a:pPr marL="285750" indent="-285750">
              <a:buFont typeface="Arial" panose="020B0604020202020204" pitchFamily="34" charset="0"/>
              <a:buChar char="•"/>
            </a:pPr>
            <a:endParaRPr lang="en-US" dirty="0"/>
          </a:p>
          <a:p>
            <a:r>
              <a:rPr lang="en-US" dirty="0">
                <a:solidFill>
                  <a:schemeClr val="bg1"/>
                </a:solidFill>
                <a:highlight>
                  <a:srgbClr val="800000"/>
                </a:highlight>
              </a:rPr>
              <a:t>Client objectives</a:t>
            </a:r>
          </a:p>
          <a:p>
            <a:r>
              <a:rPr lang="en-US" dirty="0"/>
              <a:t>Automated analysis of plant root systems and robotic inoculation of plants</a:t>
            </a:r>
          </a:p>
          <a:p>
            <a:endParaRPr lang="en-US" b="1" dirty="0"/>
          </a:p>
        </p:txBody>
      </p:sp>
      <p:sp>
        <p:nvSpPr>
          <p:cNvPr id="3" name="Slide Number Placeholder 2">
            <a:extLst>
              <a:ext uri="{FF2B5EF4-FFF2-40B4-BE49-F238E27FC236}">
                <a16:creationId xmlns:a16="http://schemas.microsoft.com/office/drawing/2014/main" id="{4EA22479-F5E2-4107-7904-F66C64FF2C74}"/>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3</a:t>
            </a:fld>
            <a:endParaRPr lang="en-US" dirty="0"/>
          </a:p>
        </p:txBody>
      </p:sp>
      <p:pic>
        <p:nvPicPr>
          <p:cNvPr id="13" name="Picture 12" descr="A collage of different images of plants&#10;&#10;AI-generated content may be incorrect.">
            <a:extLst>
              <a:ext uri="{FF2B5EF4-FFF2-40B4-BE49-F238E27FC236}">
                <a16:creationId xmlns:a16="http://schemas.microsoft.com/office/drawing/2014/main" id="{2334B38C-1076-755D-4A9C-CF3AD6B9E384}"/>
              </a:ext>
            </a:extLst>
          </p:cNvPr>
          <p:cNvPicPr>
            <a:picLocks noChangeAspect="1"/>
          </p:cNvPicPr>
          <p:nvPr/>
        </p:nvPicPr>
        <p:blipFill>
          <a:blip r:embed="rId3"/>
          <a:stretch>
            <a:fillRect/>
          </a:stretch>
        </p:blipFill>
        <p:spPr>
          <a:xfrm>
            <a:off x="497306" y="772107"/>
            <a:ext cx="6148745" cy="4553872"/>
          </a:xfrm>
          <a:prstGeom prst="rect">
            <a:avLst/>
          </a:prstGeom>
        </p:spPr>
      </p:pic>
      <p:sp>
        <p:nvSpPr>
          <p:cNvPr id="14" name="TextBox 13">
            <a:extLst>
              <a:ext uri="{FF2B5EF4-FFF2-40B4-BE49-F238E27FC236}">
                <a16:creationId xmlns:a16="http://schemas.microsoft.com/office/drawing/2014/main" id="{FD5FF3B8-538A-574A-B825-69D4FA1025B8}"/>
              </a:ext>
            </a:extLst>
          </p:cNvPr>
          <p:cNvSpPr txBox="1"/>
          <p:nvPr/>
        </p:nvSpPr>
        <p:spPr>
          <a:xfrm>
            <a:off x="497306" y="5380672"/>
            <a:ext cx="6441226" cy="1200329"/>
          </a:xfrm>
          <a:prstGeom prst="rect">
            <a:avLst/>
          </a:prstGeom>
          <a:noFill/>
        </p:spPr>
        <p:txBody>
          <a:bodyPr wrap="square" rtlCol="0">
            <a:spAutoFit/>
          </a:bodyPr>
          <a:lstStyle/>
          <a:p>
            <a:r>
              <a:rPr lang="en-US" i="1" dirty="0"/>
              <a:t>Arabidopsis thaliana</a:t>
            </a:r>
          </a:p>
          <a:p>
            <a:r>
              <a:rPr lang="en-US" i="1" dirty="0"/>
              <a:t>(From A to D): Seeds germinate, revealing roots, hypocotyl, and leaves. Lateral roots sprout from the primary, and they begin to crisscross</a:t>
            </a:r>
            <a:endParaRPr lang="en-US" dirty="0"/>
          </a:p>
        </p:txBody>
      </p:sp>
    </p:spTree>
    <p:extLst>
      <p:ext uri="{BB962C8B-B14F-4D97-AF65-F5344CB8AC3E}">
        <p14:creationId xmlns:p14="http://schemas.microsoft.com/office/powerpoint/2010/main" val="3350161283"/>
      </p:ext>
    </p:extLst>
  </p:cSld>
  <p:clrMapOvr>
    <a:masterClrMapping/>
  </p:clrMapOvr>
  <mc:AlternateContent xmlns:mc="http://schemas.openxmlformats.org/markup-compatibility/2006" xmlns:p14="http://schemas.microsoft.com/office/powerpoint/2010/main">
    <mc:Choice Requires="p14">
      <p:transition spd="slow" p14:dur="2000" advTm="70456"/>
    </mc:Choice>
    <mc:Fallback xmlns="">
      <p:transition spd="slow" advTm="7045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7D8619-1B86-47C0-0EF6-BD7B33463696}"/>
              </a:ext>
            </a:extLst>
          </p:cNvPr>
          <p:cNvSpPr>
            <a:spLocks noGrp="1"/>
          </p:cNvSpPr>
          <p:nvPr>
            <p:ph type="title"/>
          </p:nvPr>
        </p:nvSpPr>
        <p:spPr>
          <a:xfrm>
            <a:off x="1225296" y="1691640"/>
            <a:ext cx="7708392" cy="2916936"/>
          </a:xfrm>
        </p:spPr>
        <p:txBody>
          <a:bodyPr/>
          <a:lstStyle/>
          <a:p>
            <a:r>
              <a:rPr lang="en-US" dirty="0"/>
              <a:t>Solution</a:t>
            </a:r>
            <a:br>
              <a:rPr lang="en-US" dirty="0"/>
            </a:br>
            <a:r>
              <a:rPr lang="en-US" dirty="0"/>
              <a:t>overview</a:t>
            </a:r>
          </a:p>
        </p:txBody>
      </p:sp>
      <p:sp>
        <p:nvSpPr>
          <p:cNvPr id="2" name="Text Placeholder 1">
            <a:extLst>
              <a:ext uri="{FF2B5EF4-FFF2-40B4-BE49-F238E27FC236}">
                <a16:creationId xmlns:a16="http://schemas.microsoft.com/office/drawing/2014/main" id="{3A923FBA-7788-70A6-BB80-20E32A13EAEA}"/>
              </a:ext>
            </a:extLst>
          </p:cNvPr>
          <p:cNvSpPr>
            <a:spLocks noGrp="1"/>
          </p:cNvSpPr>
          <p:nvPr>
            <p:ph type="body" sz="quarter" idx="10"/>
          </p:nvPr>
        </p:nvSpPr>
        <p:spPr>
          <a:xfrm>
            <a:off x="1225296" y="5001768"/>
            <a:ext cx="7251192" cy="1088136"/>
          </a:xfrm>
        </p:spPr>
        <p:txBody>
          <a:bodyPr/>
          <a:lstStyle/>
          <a:p>
            <a:r>
              <a:rPr lang="en-GB" dirty="0"/>
              <a:t>Integrating computer vision and robotics into an end-to-end inoculation pipeline</a:t>
            </a:r>
            <a:endParaRPr lang="en-US" dirty="0"/>
          </a:p>
        </p:txBody>
      </p:sp>
    </p:spTree>
    <p:extLst>
      <p:ext uri="{BB962C8B-B14F-4D97-AF65-F5344CB8AC3E}">
        <p14:creationId xmlns:p14="http://schemas.microsoft.com/office/powerpoint/2010/main" val="2609339035"/>
      </p:ext>
    </p:extLst>
  </p:cSld>
  <p:clrMapOvr>
    <a:masterClrMapping/>
  </p:clrMapOvr>
  <mc:AlternateContent xmlns:mc="http://schemas.openxmlformats.org/markup-compatibility/2006" xmlns:p14="http://schemas.microsoft.com/office/powerpoint/2010/main">
    <mc:Choice Requires="p14">
      <p:transition spd="slow" p14:dur="2000" advTm="1766"/>
    </mc:Choice>
    <mc:Fallback xmlns="">
      <p:transition spd="slow" advTm="176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6FD60E-B013-52DF-354C-D8DB8814C97A}"/>
              </a:ext>
            </a:extLst>
          </p:cNvPr>
          <p:cNvSpPr>
            <a:spLocks noGrp="1"/>
          </p:cNvSpPr>
          <p:nvPr>
            <p:ph type="title"/>
          </p:nvPr>
        </p:nvSpPr>
        <p:spPr>
          <a:xfrm>
            <a:off x="768096" y="996696"/>
            <a:ext cx="10652760" cy="914400"/>
          </a:xfrm>
        </p:spPr>
        <p:txBody>
          <a:bodyPr/>
          <a:lstStyle/>
          <a:p>
            <a:r>
              <a:rPr lang="en-GB" dirty="0"/>
              <a:t>How my solution creates client value</a:t>
            </a:r>
            <a:endParaRPr lang="en-US" dirty="0"/>
          </a:p>
        </p:txBody>
      </p:sp>
      <p:sp>
        <p:nvSpPr>
          <p:cNvPr id="3" name="Content Placeholder 2">
            <a:extLst>
              <a:ext uri="{FF2B5EF4-FFF2-40B4-BE49-F238E27FC236}">
                <a16:creationId xmlns:a16="http://schemas.microsoft.com/office/drawing/2014/main" id="{71A1CBCB-2951-076C-4CAB-1BC00C3F17D8}"/>
              </a:ext>
            </a:extLst>
          </p:cNvPr>
          <p:cNvSpPr>
            <a:spLocks noGrp="1"/>
          </p:cNvSpPr>
          <p:nvPr>
            <p:ph sz="quarter" idx="12"/>
          </p:nvPr>
        </p:nvSpPr>
        <p:spPr>
          <a:xfrm>
            <a:off x="1105381" y="4946905"/>
            <a:ext cx="9978189" cy="1122946"/>
          </a:xfrm>
        </p:spPr>
        <p:txBody>
          <a:bodyPr numCol="2">
            <a:noAutofit/>
          </a:bodyPr>
          <a:lstStyle/>
          <a:p>
            <a:r>
              <a:rPr lang="en-GB" dirty="0"/>
              <a:t>D</a:t>
            </a:r>
            <a:r>
              <a:rPr lang="en-US" dirty="0" err="1"/>
              <a:t>irectly</a:t>
            </a:r>
            <a:r>
              <a:rPr lang="en-US" dirty="0"/>
              <a:t> accelerating plant science research</a:t>
            </a:r>
          </a:p>
          <a:p>
            <a:r>
              <a:rPr lang="en-US" dirty="0"/>
              <a:t>High-Throughput Analysis</a:t>
            </a:r>
          </a:p>
          <a:p>
            <a:r>
              <a:rPr lang="en-US" dirty="0"/>
              <a:t>Enhanced Experimental Precision</a:t>
            </a:r>
          </a:p>
        </p:txBody>
      </p:sp>
      <p:sp>
        <p:nvSpPr>
          <p:cNvPr id="2" name="Slide Number Placeholder 1">
            <a:extLst>
              <a:ext uri="{FF2B5EF4-FFF2-40B4-BE49-F238E27FC236}">
                <a16:creationId xmlns:a16="http://schemas.microsoft.com/office/drawing/2014/main" id="{9B775CAD-60B4-E2CC-3451-3AB56951D128}"/>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5</a:t>
            </a:fld>
            <a:endParaRPr lang="en-US" dirty="0"/>
          </a:p>
        </p:txBody>
      </p:sp>
      <p:pic>
        <p:nvPicPr>
          <p:cNvPr id="6" name="Picture 5">
            <a:extLst>
              <a:ext uri="{FF2B5EF4-FFF2-40B4-BE49-F238E27FC236}">
                <a16:creationId xmlns:a16="http://schemas.microsoft.com/office/drawing/2014/main" id="{DD17C4AD-0DCA-86B2-A1C3-BC712308CEFB}"/>
              </a:ext>
            </a:extLst>
          </p:cNvPr>
          <p:cNvPicPr>
            <a:picLocks noChangeAspect="1"/>
          </p:cNvPicPr>
          <p:nvPr/>
        </p:nvPicPr>
        <p:blipFill>
          <a:blip r:embed="rId3"/>
          <a:stretch>
            <a:fillRect/>
          </a:stretch>
        </p:blipFill>
        <p:spPr>
          <a:xfrm>
            <a:off x="1796717" y="1842916"/>
            <a:ext cx="7956884" cy="3045003"/>
          </a:xfrm>
          <a:prstGeom prst="rect">
            <a:avLst/>
          </a:prstGeom>
        </p:spPr>
      </p:pic>
    </p:spTree>
    <p:extLst>
      <p:ext uri="{BB962C8B-B14F-4D97-AF65-F5344CB8AC3E}">
        <p14:creationId xmlns:p14="http://schemas.microsoft.com/office/powerpoint/2010/main" val="3110353853"/>
      </p:ext>
    </p:extLst>
  </p:cSld>
  <p:clrMapOvr>
    <a:masterClrMapping/>
  </p:clrMapOvr>
  <mc:AlternateContent xmlns:mc="http://schemas.openxmlformats.org/markup-compatibility/2006" xmlns:p14="http://schemas.microsoft.com/office/powerpoint/2010/main">
    <mc:Choice Requires="p14">
      <p:transition spd="slow" p14:dur="2000" advTm="68871"/>
    </mc:Choice>
    <mc:Fallback xmlns="">
      <p:transition spd="slow" advTm="6887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48DF0-7084-7BF8-351B-40A6ECDD02AF}"/>
              </a:ext>
            </a:extLst>
          </p:cNvPr>
          <p:cNvSpPr>
            <a:spLocks noGrp="1"/>
          </p:cNvSpPr>
          <p:nvPr>
            <p:ph type="title"/>
          </p:nvPr>
        </p:nvSpPr>
        <p:spPr>
          <a:xfrm>
            <a:off x="6099048" y="996696"/>
            <a:ext cx="5641848" cy="4855464"/>
          </a:xfrm>
        </p:spPr>
        <p:txBody>
          <a:bodyPr/>
          <a:lstStyle/>
          <a:p>
            <a:r>
              <a:rPr lang="en-US" dirty="0"/>
              <a:t>Results &amp; Evaluation</a:t>
            </a:r>
          </a:p>
        </p:txBody>
      </p:sp>
    </p:spTree>
    <p:extLst>
      <p:ext uri="{BB962C8B-B14F-4D97-AF65-F5344CB8AC3E}">
        <p14:creationId xmlns:p14="http://schemas.microsoft.com/office/powerpoint/2010/main" val="3901938355"/>
      </p:ext>
    </p:extLst>
  </p:cSld>
  <p:clrMapOvr>
    <a:masterClrMapping/>
  </p:clrMapOvr>
  <mc:AlternateContent xmlns:mc="http://schemas.openxmlformats.org/markup-compatibility/2006" xmlns:p14="http://schemas.microsoft.com/office/powerpoint/2010/main">
    <mc:Choice Requires="p14">
      <p:transition spd="slow" p14:dur="2000" advTm="1413"/>
    </mc:Choice>
    <mc:Fallback xmlns="">
      <p:transition spd="slow" advTm="141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4F4A17-E5E3-3BBB-506A-67A82AC57277}"/>
              </a:ext>
            </a:extLst>
          </p:cNvPr>
          <p:cNvSpPr>
            <a:spLocks noGrp="1"/>
          </p:cNvSpPr>
          <p:nvPr>
            <p:ph type="title"/>
          </p:nvPr>
        </p:nvSpPr>
        <p:spPr>
          <a:xfrm>
            <a:off x="768096" y="996696"/>
            <a:ext cx="10652760" cy="914400"/>
          </a:xfrm>
        </p:spPr>
        <p:txBody>
          <a:bodyPr/>
          <a:lstStyle/>
          <a:p>
            <a:r>
              <a:rPr lang="en-US" dirty="0"/>
              <a:t>Final model</a:t>
            </a:r>
            <a:br>
              <a:rPr lang="en-US" dirty="0"/>
            </a:br>
            <a:r>
              <a:rPr lang="en-US" sz="1800" dirty="0"/>
              <a:t>Stats for nerds</a:t>
            </a:r>
            <a:endParaRPr lang="en-US" dirty="0"/>
          </a:p>
        </p:txBody>
      </p:sp>
      <p:sp>
        <p:nvSpPr>
          <p:cNvPr id="3" name="Content Placeholder 2">
            <a:extLst>
              <a:ext uri="{FF2B5EF4-FFF2-40B4-BE49-F238E27FC236}">
                <a16:creationId xmlns:a16="http://schemas.microsoft.com/office/drawing/2014/main" id="{9E11D155-25E1-8B68-CB50-937B45BF4B27}"/>
              </a:ext>
            </a:extLst>
          </p:cNvPr>
          <p:cNvSpPr>
            <a:spLocks noGrp="1"/>
          </p:cNvSpPr>
          <p:nvPr>
            <p:ph sz="quarter" idx="12"/>
          </p:nvPr>
        </p:nvSpPr>
        <p:spPr>
          <a:xfrm>
            <a:off x="768096" y="2548069"/>
            <a:ext cx="6261804" cy="2634916"/>
          </a:xfrm>
        </p:spPr>
        <p:txBody>
          <a:bodyPr>
            <a:normAutofit fontScale="92500" lnSpcReduction="20000"/>
          </a:bodyPr>
          <a:lstStyle/>
          <a:p>
            <a:r>
              <a:rPr lang="en-US" dirty="0"/>
              <a:t>Custom U-net model</a:t>
            </a:r>
          </a:p>
          <a:p>
            <a:r>
              <a:rPr lang="en-US" dirty="0"/>
              <a:t>Patch size: 256</a:t>
            </a:r>
            <a:r>
              <a:rPr lang="ro-RO" dirty="0"/>
              <a:t> x 256</a:t>
            </a:r>
            <a:endParaRPr lang="en-US" dirty="0"/>
          </a:p>
          <a:p>
            <a:r>
              <a:rPr lang="en-US" dirty="0"/>
              <a:t>Step size: 128</a:t>
            </a:r>
          </a:p>
          <a:p>
            <a:r>
              <a:rPr lang="en-US" dirty="0"/>
              <a:t>Batch size of 32</a:t>
            </a:r>
          </a:p>
          <a:p>
            <a:r>
              <a:rPr lang="en-US" dirty="0"/>
              <a:t>Loss function: </a:t>
            </a:r>
            <a:r>
              <a:rPr lang="en-US" dirty="0" err="1"/>
              <a:t>binary_crossentropy</a:t>
            </a:r>
            <a:endParaRPr lang="en-US" dirty="0"/>
          </a:p>
          <a:p>
            <a:r>
              <a:rPr lang="en-US" dirty="0"/>
              <a:t>Early stopping triggered at epoch 18/30</a:t>
            </a:r>
          </a:p>
          <a:p>
            <a:pPr marL="0" indent="0">
              <a:buNone/>
            </a:pPr>
            <a:endParaRPr lang="en-US" dirty="0"/>
          </a:p>
          <a:p>
            <a:r>
              <a:rPr lang="en-US" dirty="0"/>
              <a:t>Val_f1: 0.8374</a:t>
            </a:r>
          </a:p>
          <a:p>
            <a:r>
              <a:rPr lang="en-US" dirty="0" err="1"/>
              <a:t>sMAPE</a:t>
            </a:r>
            <a:r>
              <a:rPr lang="en-US" dirty="0"/>
              <a:t>: 6.073</a:t>
            </a:r>
          </a:p>
        </p:txBody>
      </p:sp>
      <p:sp>
        <p:nvSpPr>
          <p:cNvPr id="2" name="Slide Number Placeholder 1">
            <a:extLst>
              <a:ext uri="{FF2B5EF4-FFF2-40B4-BE49-F238E27FC236}">
                <a16:creationId xmlns:a16="http://schemas.microsoft.com/office/drawing/2014/main" id="{32DD2FEE-CF47-A509-59FE-1CBDAAF01883}"/>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7</a:t>
            </a:fld>
            <a:endParaRPr lang="en-US" dirty="0"/>
          </a:p>
        </p:txBody>
      </p:sp>
      <p:pic>
        <p:nvPicPr>
          <p:cNvPr id="6" name="Picture 5">
            <a:extLst>
              <a:ext uri="{FF2B5EF4-FFF2-40B4-BE49-F238E27FC236}">
                <a16:creationId xmlns:a16="http://schemas.microsoft.com/office/drawing/2014/main" id="{79BF200A-6BAA-C075-8722-036B54C0FBE6}"/>
              </a:ext>
            </a:extLst>
          </p:cNvPr>
          <p:cNvPicPr>
            <a:picLocks noChangeAspect="1"/>
          </p:cNvPicPr>
          <p:nvPr/>
        </p:nvPicPr>
        <p:blipFill>
          <a:blip r:embed="rId3"/>
          <a:srcRect t="2097"/>
          <a:stretch>
            <a:fillRect/>
          </a:stretch>
        </p:blipFill>
        <p:spPr>
          <a:xfrm>
            <a:off x="6877841" y="611500"/>
            <a:ext cx="3336970" cy="6059281"/>
          </a:xfrm>
          <a:prstGeom prst="rect">
            <a:avLst/>
          </a:prstGeom>
        </p:spPr>
      </p:pic>
      <p:sp>
        <p:nvSpPr>
          <p:cNvPr id="5" name="TextBox 4">
            <a:extLst>
              <a:ext uri="{FF2B5EF4-FFF2-40B4-BE49-F238E27FC236}">
                <a16:creationId xmlns:a16="http://schemas.microsoft.com/office/drawing/2014/main" id="{9674FFCE-6BCF-6BE8-F217-5CEE77C18163}"/>
              </a:ext>
            </a:extLst>
          </p:cNvPr>
          <p:cNvSpPr txBox="1"/>
          <p:nvPr/>
        </p:nvSpPr>
        <p:spPr>
          <a:xfrm rot="16200000">
            <a:off x="8208396" y="3212460"/>
            <a:ext cx="6686530" cy="261610"/>
          </a:xfrm>
          <a:prstGeom prst="rect">
            <a:avLst/>
          </a:prstGeom>
          <a:noFill/>
        </p:spPr>
        <p:txBody>
          <a:bodyPr wrap="square" rtlCol="0">
            <a:spAutoFit/>
          </a:bodyPr>
          <a:lstStyle/>
          <a:p>
            <a:r>
              <a:rPr lang="en-US" sz="1050" dirty="0"/>
              <a:t>U-Net: Convolutional Networks for Biomedical Image Segmentation (</a:t>
            </a:r>
            <a:r>
              <a:rPr lang="en-US" sz="1050" dirty="0" err="1"/>
              <a:t>Ronneberger</a:t>
            </a:r>
            <a:r>
              <a:rPr lang="en-US" sz="1050" dirty="0"/>
              <a:t> et. Al, 2015)</a:t>
            </a:r>
            <a:r>
              <a:rPr lang="en-GB" sz="1050" dirty="0"/>
              <a:t> </a:t>
            </a:r>
            <a:endParaRPr lang="en-US" sz="1050" dirty="0"/>
          </a:p>
        </p:txBody>
      </p:sp>
    </p:spTree>
    <p:extLst>
      <p:ext uri="{BB962C8B-B14F-4D97-AF65-F5344CB8AC3E}">
        <p14:creationId xmlns:p14="http://schemas.microsoft.com/office/powerpoint/2010/main" val="2661174512"/>
      </p:ext>
    </p:extLst>
  </p:cSld>
  <p:clrMapOvr>
    <a:masterClrMapping/>
  </p:clrMapOvr>
  <mc:AlternateContent xmlns:mc="http://schemas.openxmlformats.org/markup-compatibility/2006" xmlns:p14="http://schemas.microsoft.com/office/powerpoint/2010/main">
    <mc:Choice Requires="p14">
      <p:transition spd="slow" p14:dur="2000" advTm="83354"/>
    </mc:Choice>
    <mc:Fallback xmlns="">
      <p:transition spd="slow" advTm="8335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66A68-0ADC-0756-B798-2443C2FE8A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3D49E7A-C0AD-602B-4310-1FCB56521614}"/>
              </a:ext>
            </a:extLst>
          </p:cNvPr>
          <p:cNvSpPr>
            <a:spLocks noGrp="1"/>
          </p:cNvSpPr>
          <p:nvPr>
            <p:ph type="title"/>
          </p:nvPr>
        </p:nvSpPr>
        <p:spPr>
          <a:xfrm>
            <a:off x="768096" y="996696"/>
            <a:ext cx="10652760" cy="914400"/>
          </a:xfrm>
        </p:spPr>
        <p:txBody>
          <a:bodyPr/>
          <a:lstStyle/>
          <a:p>
            <a:r>
              <a:rPr lang="en-US" dirty="0"/>
              <a:t>Final model</a:t>
            </a:r>
            <a:br>
              <a:rPr lang="en-US" dirty="0"/>
            </a:br>
            <a:r>
              <a:rPr lang="en-US" sz="1800" dirty="0"/>
              <a:t>Stats for nerds</a:t>
            </a:r>
            <a:endParaRPr lang="en-US" dirty="0"/>
          </a:p>
        </p:txBody>
      </p:sp>
      <p:sp>
        <p:nvSpPr>
          <p:cNvPr id="2" name="Slide Number Placeholder 1">
            <a:extLst>
              <a:ext uri="{FF2B5EF4-FFF2-40B4-BE49-F238E27FC236}">
                <a16:creationId xmlns:a16="http://schemas.microsoft.com/office/drawing/2014/main" id="{FC1ECAE8-13E7-9695-65C3-50D900BE9777}"/>
              </a:ext>
            </a:extLst>
          </p:cNvPr>
          <p:cNvSpPr>
            <a:spLocks noGrp="1"/>
          </p:cNvSpPr>
          <p:nvPr>
            <p:ph type="sldNum" sz="quarter" idx="10"/>
          </p:nvPr>
        </p:nvSpPr>
        <p:spPr>
          <a:xfrm>
            <a:off x="11734800" y="6400800"/>
            <a:ext cx="457200" cy="457200"/>
          </a:xfrm>
        </p:spPr>
        <p:txBody>
          <a:bodyPr/>
          <a:lstStyle/>
          <a:p>
            <a:fld id="{19B51A1E-902D-48AF-9020-955120F399B6}" type="slidenum">
              <a:rPr lang="en-US" smtClean="0"/>
              <a:pPr/>
              <a:t>8</a:t>
            </a:fld>
            <a:endParaRPr lang="en-US" dirty="0"/>
          </a:p>
        </p:txBody>
      </p:sp>
      <p:pic>
        <p:nvPicPr>
          <p:cNvPr id="9" name="Picture 8">
            <a:extLst>
              <a:ext uri="{FF2B5EF4-FFF2-40B4-BE49-F238E27FC236}">
                <a16:creationId xmlns:a16="http://schemas.microsoft.com/office/drawing/2014/main" id="{38E5F3C7-31BC-2E59-05FE-FF6F41A46FFD}"/>
              </a:ext>
            </a:extLst>
          </p:cNvPr>
          <p:cNvPicPr>
            <a:picLocks noChangeAspect="1"/>
          </p:cNvPicPr>
          <p:nvPr/>
        </p:nvPicPr>
        <p:blipFill>
          <a:blip r:embed="rId3"/>
          <a:stretch>
            <a:fillRect/>
          </a:stretch>
        </p:blipFill>
        <p:spPr>
          <a:xfrm>
            <a:off x="515432" y="1865376"/>
            <a:ext cx="5327904" cy="3995928"/>
          </a:xfrm>
          <a:prstGeom prst="rect">
            <a:avLst/>
          </a:prstGeom>
        </p:spPr>
      </p:pic>
      <p:pic>
        <p:nvPicPr>
          <p:cNvPr id="10" name="Picture 9">
            <a:extLst>
              <a:ext uri="{FF2B5EF4-FFF2-40B4-BE49-F238E27FC236}">
                <a16:creationId xmlns:a16="http://schemas.microsoft.com/office/drawing/2014/main" id="{E3640C7D-0AC2-9469-6D72-3080A3B6BD7A}"/>
              </a:ext>
            </a:extLst>
          </p:cNvPr>
          <p:cNvPicPr>
            <a:picLocks noChangeAspect="1"/>
          </p:cNvPicPr>
          <p:nvPr/>
        </p:nvPicPr>
        <p:blipFill>
          <a:blip r:embed="rId4"/>
          <a:stretch>
            <a:fillRect/>
          </a:stretch>
        </p:blipFill>
        <p:spPr>
          <a:xfrm>
            <a:off x="6094476" y="1911096"/>
            <a:ext cx="5327904" cy="3995928"/>
          </a:xfrm>
          <a:prstGeom prst="rect">
            <a:avLst/>
          </a:prstGeom>
        </p:spPr>
      </p:pic>
    </p:spTree>
    <p:extLst>
      <p:ext uri="{BB962C8B-B14F-4D97-AF65-F5344CB8AC3E}">
        <p14:creationId xmlns:p14="http://schemas.microsoft.com/office/powerpoint/2010/main" val="3674568542"/>
      </p:ext>
    </p:extLst>
  </p:cSld>
  <p:clrMapOvr>
    <a:masterClrMapping/>
  </p:clrMapOvr>
  <mc:AlternateContent xmlns:mc="http://schemas.openxmlformats.org/markup-compatibility/2006" xmlns:p14="http://schemas.microsoft.com/office/powerpoint/2010/main">
    <mc:Choice Requires="p14">
      <p:transition spd="slow" p14:dur="2000" advTm="58236"/>
    </mc:Choice>
    <mc:Fallback xmlns="">
      <p:transition spd="slow" advTm="5823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C7F6E0-EEF5-DF18-032D-5675E3E4163B}"/>
              </a:ext>
            </a:extLst>
          </p:cNvPr>
          <p:cNvSpPr>
            <a:spLocks noGrp="1"/>
          </p:cNvSpPr>
          <p:nvPr>
            <p:ph type="title"/>
          </p:nvPr>
        </p:nvSpPr>
        <p:spPr>
          <a:xfrm>
            <a:off x="495380" y="515433"/>
            <a:ext cx="10652760" cy="914400"/>
          </a:xfrm>
        </p:spPr>
        <p:txBody>
          <a:bodyPr anchor="t">
            <a:normAutofit/>
          </a:bodyPr>
          <a:lstStyle/>
          <a:p>
            <a:r>
              <a:rPr lang="en-US" dirty="0"/>
              <a:t>Predictions (with overlay)</a:t>
            </a:r>
          </a:p>
        </p:txBody>
      </p:sp>
      <p:sp>
        <p:nvSpPr>
          <p:cNvPr id="2" name="Slide Number Placeholder 1">
            <a:extLst>
              <a:ext uri="{FF2B5EF4-FFF2-40B4-BE49-F238E27FC236}">
                <a16:creationId xmlns:a16="http://schemas.microsoft.com/office/drawing/2014/main" id="{01545BCC-4C94-3446-15B2-D4D6FF9B0A71}"/>
              </a:ext>
            </a:extLst>
          </p:cNvPr>
          <p:cNvSpPr>
            <a:spLocks noGrp="1"/>
          </p:cNvSpPr>
          <p:nvPr>
            <p:ph type="sldNum" sz="quarter" idx="10"/>
          </p:nvPr>
        </p:nvSpPr>
        <p:spPr>
          <a:xfrm>
            <a:off x="11734800" y="6400800"/>
            <a:ext cx="457200" cy="457200"/>
          </a:xfrm>
        </p:spPr>
        <p:txBody>
          <a:bodyPr anchor="ctr">
            <a:normAutofit/>
          </a:bodyPr>
          <a:lstStyle/>
          <a:p>
            <a:pPr>
              <a:spcAft>
                <a:spcPts val="600"/>
              </a:spcAft>
            </a:pPr>
            <a:fld id="{19B51A1E-902D-48AF-9020-955120F399B6}" type="slidenum">
              <a:rPr lang="en-US" smtClean="0"/>
              <a:pPr>
                <a:spcAft>
                  <a:spcPts val="600"/>
                </a:spcAft>
              </a:pPr>
              <a:t>9</a:t>
            </a:fld>
            <a:endParaRPr lang="en-US"/>
          </a:p>
        </p:txBody>
      </p:sp>
      <p:pic>
        <p:nvPicPr>
          <p:cNvPr id="13" name="Picture 12">
            <a:extLst>
              <a:ext uri="{FF2B5EF4-FFF2-40B4-BE49-F238E27FC236}">
                <a16:creationId xmlns:a16="http://schemas.microsoft.com/office/drawing/2014/main" id="{CEE51CC6-B223-5A13-E3F4-0BEE31FC8175}"/>
              </a:ext>
            </a:extLst>
          </p:cNvPr>
          <p:cNvPicPr>
            <a:picLocks noChangeAspect="1"/>
          </p:cNvPicPr>
          <p:nvPr/>
        </p:nvPicPr>
        <p:blipFill>
          <a:blip r:embed="rId3"/>
          <a:stretch>
            <a:fillRect/>
          </a:stretch>
        </p:blipFill>
        <p:spPr>
          <a:xfrm>
            <a:off x="1666374" y="972633"/>
            <a:ext cx="8055144" cy="2787792"/>
          </a:xfrm>
          <a:prstGeom prst="rect">
            <a:avLst/>
          </a:prstGeom>
        </p:spPr>
      </p:pic>
      <p:pic>
        <p:nvPicPr>
          <p:cNvPr id="17" name="Picture 16">
            <a:extLst>
              <a:ext uri="{FF2B5EF4-FFF2-40B4-BE49-F238E27FC236}">
                <a16:creationId xmlns:a16="http://schemas.microsoft.com/office/drawing/2014/main" id="{78D92132-166F-61BD-C2A1-24DBE0C40CA7}"/>
              </a:ext>
            </a:extLst>
          </p:cNvPr>
          <p:cNvPicPr>
            <a:picLocks noChangeAspect="1"/>
          </p:cNvPicPr>
          <p:nvPr/>
        </p:nvPicPr>
        <p:blipFill>
          <a:blip r:embed="rId4"/>
          <a:stretch>
            <a:fillRect/>
          </a:stretch>
        </p:blipFill>
        <p:spPr>
          <a:xfrm>
            <a:off x="1666374" y="3760425"/>
            <a:ext cx="8055144" cy="2787793"/>
          </a:xfrm>
          <a:prstGeom prst="rect">
            <a:avLst/>
          </a:prstGeom>
        </p:spPr>
      </p:pic>
    </p:spTree>
    <p:extLst>
      <p:ext uri="{BB962C8B-B14F-4D97-AF65-F5344CB8AC3E}">
        <p14:creationId xmlns:p14="http://schemas.microsoft.com/office/powerpoint/2010/main" val="2585735354"/>
      </p:ext>
    </p:extLst>
  </p:cSld>
  <p:clrMapOvr>
    <a:masterClrMapping/>
  </p:clrMapOvr>
  <mc:AlternateContent xmlns:mc="http://schemas.openxmlformats.org/markup-compatibility/2006" xmlns:p14="http://schemas.microsoft.com/office/powerpoint/2010/main">
    <mc:Choice Requires="p14">
      <p:transition spd="slow" p14:dur="2000" advTm="32390"/>
    </mc:Choice>
    <mc:Fallback xmlns="">
      <p:transition spd="slow" advTm="32390"/>
    </mc:Fallback>
  </mc:AlternateContent>
</p:sld>
</file>

<file path=ppt/theme/theme1.xml><?xml version="1.0" encoding="utf-8"?>
<a:theme xmlns:a="http://schemas.openxmlformats.org/drawingml/2006/main" name="Custom">
  <a:themeElements>
    <a:clrScheme name="TM78453729">
      <a:dk1>
        <a:srgbClr val="000000"/>
      </a:dk1>
      <a:lt1>
        <a:srgbClr val="FFFFFF"/>
      </a:lt1>
      <a:dk2>
        <a:srgbClr val="3F3F3F"/>
      </a:dk2>
      <a:lt2>
        <a:srgbClr val="F2F2F2"/>
      </a:lt2>
      <a:accent1>
        <a:srgbClr val="00682B"/>
      </a:accent1>
      <a:accent2>
        <a:srgbClr val="EFEAE7"/>
      </a:accent2>
      <a:accent3>
        <a:srgbClr val="CD1711"/>
      </a:accent3>
      <a:accent4>
        <a:srgbClr val="651B51"/>
      </a:accent4>
      <a:accent5>
        <a:srgbClr val="2C3A2E"/>
      </a:accent5>
      <a:accent6>
        <a:srgbClr val="B6A650"/>
      </a:accent6>
      <a:hlink>
        <a:srgbClr val="029B2D"/>
      </a:hlink>
      <a:folHlink>
        <a:srgbClr val="029B2D"/>
      </a:folHlink>
    </a:clrScheme>
    <a:fontScheme name="Custom 36">
      <a:majorFont>
        <a:latin typeface="Batang"/>
        <a:ea typeface=""/>
        <a:cs typeface=""/>
      </a:majorFont>
      <a:minorFont>
        <a:latin typeface="Batan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78453729_win32_SD_v5" id="{5665AA9C-4EFF-4FCC-8086-4050069C15ED}" vid="{F66CC29E-A3F9-4341-8B35-47A4E87375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52B7AA3F-15AC-4F4D-8050-3ECF172613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B38E9C-53F4-45B7-BB77-8539BB7040F8}">
  <ds:schemaRefs>
    <ds:schemaRef ds:uri="http://schemas.microsoft.com/sharepoint/v3/contenttype/forms"/>
  </ds:schemaRefs>
</ds:datastoreItem>
</file>

<file path=customXml/itemProps3.xml><?xml version="1.0" encoding="utf-8"?>
<ds:datastoreItem xmlns:ds="http://schemas.openxmlformats.org/officeDocument/2006/customXml" ds:itemID="{0E111B19-7283-4751-B1F8-E7CC95678A8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Botanical pitch deck</Template>
  <TotalTime>1969</TotalTime>
  <Words>2388</Words>
  <Application>Microsoft Office PowerPoint</Application>
  <PresentationFormat>Widescreen</PresentationFormat>
  <Paragraphs>311</Paragraphs>
  <Slides>29</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Batang</vt:lpstr>
      <vt:lpstr>Arial</vt:lpstr>
      <vt:lpstr>Calibri</vt:lpstr>
      <vt:lpstr>Custom</vt:lpstr>
      <vt:lpstr>AI and the Arabidopsis thaliana  Technological solutions meet nature-based problems</vt:lpstr>
      <vt:lpstr>Agenda </vt:lpstr>
      <vt:lpstr>Problem definition </vt:lpstr>
      <vt:lpstr>Solution overview</vt:lpstr>
      <vt:lpstr>How my solution creates client value</vt:lpstr>
      <vt:lpstr>Results &amp; Evaluation</vt:lpstr>
      <vt:lpstr>Final model Stats for nerds</vt:lpstr>
      <vt:lpstr>Final model Stats for nerds</vt:lpstr>
      <vt:lpstr>Predictions (with overlay)</vt:lpstr>
      <vt:lpstr>Predictions (raw)</vt:lpstr>
      <vt:lpstr>Strategy for main pipeline </vt:lpstr>
      <vt:lpstr>PowerPoint Presentation</vt:lpstr>
      <vt:lpstr>Error analysis &amp; Iterations</vt:lpstr>
      <vt:lpstr>Iteration 1: Experimenting with datasets </vt:lpstr>
      <vt:lpstr>Iteration 1: Experimenting with datasets </vt:lpstr>
      <vt:lpstr>Iteration 1: Experimenting with datasets</vt:lpstr>
      <vt:lpstr>Iteration 2: Post-processing of masks </vt:lpstr>
      <vt:lpstr>Iteration 2: Post-processing of masks Examples from another trial </vt:lpstr>
      <vt:lpstr>Iteration 3: Root length estimation </vt:lpstr>
      <vt:lpstr>Robotics</vt:lpstr>
      <vt:lpstr>PowerPoint Presentation</vt:lpstr>
      <vt:lpstr>PowerPoint Presentation</vt:lpstr>
      <vt:lpstr>Assumptions</vt:lpstr>
      <vt:lpstr>PowerPoint Presentation</vt:lpstr>
      <vt:lpstr>Limitations</vt:lpstr>
      <vt:lpstr>PowerPoint Presentation</vt:lpstr>
      <vt:lpstr>Next steps</vt:lpstr>
      <vt:lpstr>What can be done?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Vlăduţu, Daria (236578)</dc:creator>
  <cp:lastModifiedBy>Vlăduţu, Daria (236578)</cp:lastModifiedBy>
  <cp:revision>64</cp:revision>
  <dcterms:created xsi:type="dcterms:W3CDTF">2025-08-13T19:30:49Z</dcterms:created>
  <dcterms:modified xsi:type="dcterms:W3CDTF">2025-08-22T14:33:15Z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ClassificationContentMarkingFooterLocations">
    <vt:lpwstr>Office Theme:7</vt:lpwstr>
  </property>
  <property fmtid="{D5CDD505-2E9C-101B-9397-08002B2CF9AE}" pid="5" name="ClassificationContentMarkingFooterText">
    <vt:lpwstr>Classified as Microsoft Confidential</vt:lpwstr>
  </property>
</Properties>
</file>